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ink/ink5.xml" ContentType="application/inkml+xml"/>
  <Override PartName="/ppt/notesSlides/notesSlide5.xml" ContentType="application/vnd.openxmlformats-officedocument.presentationml.notesSlide+xml"/>
  <Override PartName="/ppt/ink/ink6.xml" ContentType="application/inkml+xml"/>
  <Override PartName="/ppt/notesSlides/notesSlide6.xml" ContentType="application/vnd.openxmlformats-officedocument.presentationml.notesSlide+xml"/>
  <Override PartName="/ppt/ink/ink7.xml" ContentType="application/inkml+xml"/>
  <Override PartName="/ppt/notesSlides/notesSlide7.xml" ContentType="application/vnd.openxmlformats-officedocument.presentationml.notesSlide+xml"/>
  <Override PartName="/ppt/ink/ink8.xml" ContentType="application/inkml+xml"/>
  <Override PartName="/ppt/notesSlides/notesSlide8.xml" ContentType="application/vnd.openxmlformats-officedocument.presentationml.notesSlide+xml"/>
  <Override PartName="/ppt/ink/ink9.xml" ContentType="application/inkml+xml"/>
  <Override PartName="/ppt/notesSlides/notesSlide9.xml" ContentType="application/vnd.openxmlformats-officedocument.presentationml.notesSlide+xml"/>
  <Override PartName="/ppt/ink/ink10.xml" ContentType="application/inkml+xml"/>
  <Override PartName="/ppt/notesSlides/notesSlide10.xml" ContentType="application/vnd.openxmlformats-officedocument.presentationml.notesSlide+xml"/>
  <Override PartName="/ppt/ink/ink11.xml" ContentType="application/inkml+xml"/>
  <Override PartName="/ppt/notesSlides/notesSlide11.xml" ContentType="application/vnd.openxmlformats-officedocument.presentationml.notesSlide+xml"/>
  <Override PartName="/ppt/ink/ink12.xml" ContentType="application/inkml+xml"/>
  <Override PartName="/ppt/notesSlides/notesSlide12.xml" ContentType="application/vnd.openxmlformats-officedocument.presentationml.notesSlide+xml"/>
  <Override PartName="/ppt/comments/modernComment_5E1_C3BB188C.xml" ContentType="application/vnd.ms-powerpoint.comments+xml"/>
  <Override PartName="/ppt/ink/ink13.xml" ContentType="application/inkml+xml"/>
  <Override PartName="/ppt/notesSlides/notesSlide13.xml" ContentType="application/vnd.openxmlformats-officedocument.presentationml.notesSlide+xml"/>
  <Override PartName="/ppt/ink/ink14.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21"/>
  </p:notesMasterIdLst>
  <p:sldIdLst>
    <p:sldId id="256" r:id="rId5"/>
    <p:sldId id="1498" r:id="rId6"/>
    <p:sldId id="1513" r:id="rId7"/>
    <p:sldId id="1507" r:id="rId8"/>
    <p:sldId id="1516" r:id="rId9"/>
    <p:sldId id="1508" r:id="rId10"/>
    <p:sldId id="1496" r:id="rId11"/>
    <p:sldId id="1497" r:id="rId12"/>
    <p:sldId id="1509" r:id="rId13"/>
    <p:sldId id="1510" r:id="rId14"/>
    <p:sldId id="1512" r:id="rId15"/>
    <p:sldId id="1511" r:id="rId16"/>
    <p:sldId id="1502" r:id="rId17"/>
    <p:sldId id="1505" r:id="rId18"/>
    <p:sldId id="1514"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7A26C17-E4C5-3335-8FED-C3E21433B952}" name="Alison Harvie" initials="" userId="S::alison.harvie@carersuk.org::90fc544b-4874-4345-993d-1f1377a04fb3" providerId="AD"/>
  <p188:author id="{E5FF68DE-6F95-4A2C-1150-ADF14753E9FE}" name="Antony Rathbone" initials="AR" userId="S::antony.rathbone@carersuk.org::c3a3353f-57d4-4470-a979-cf309cd063e1" providerId="AD"/>
  <p188:author id="{037AEEE8-A6D7-4981-D008-94940496EBB1}" name="Laura Doughty" initials="LD" userId="S::laura.doughty@carersuk.org::63f15478-1baa-4d8f-9bbc-b8d6bc139a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D7EA6-CC65-4184-975E-2D266FFFB410}" v="1" dt="2026-04-14T10:46:07.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omments/modernComment_5E1_C3BB188C.xml><?xml version="1.0" encoding="utf-8"?>
<p188:cmLst xmlns:a="http://schemas.openxmlformats.org/drawingml/2006/main" xmlns:r="http://schemas.openxmlformats.org/officeDocument/2006/relationships" xmlns:p188="http://schemas.microsoft.com/office/powerpoint/2018/8/main">
  <p188:cm id="{D9E47FA3-2251-4361-BFFD-70DD67E3BEBA}" authorId="{47A26C17-E4C5-3335-8FED-C3E21433B952}" created="2026-04-09T14:55:29.759">
    <ac:deMkLst xmlns:ac="http://schemas.microsoft.com/office/drawing/2013/main/command">
      <pc:docMk xmlns:pc="http://schemas.microsoft.com/office/powerpoint/2013/main/command"/>
      <pc:sldMk xmlns:pc="http://schemas.microsoft.com/office/powerpoint/2013/main/command" cId="3283818636" sldId="1505"/>
      <ac:picMk id="10" creationId="{C000A631-A9A2-082A-489C-6AF41279CF1F}"/>
    </ac:deMkLst>
    <p188:replyLst>
      <p188:reply id="{77EE480B-671C-49EB-91DD-CF8E215B6390}" authorId="{E5FF68DE-6F95-4A2C-1150-ADF14753E9FE}" created="2026-04-09T17:02:02.988">
        <p188:txBody>
          <a:bodyPr/>
          <a:lstStyle/>
          <a:p>
            <a:r>
              <a:rPr lang="en-US"/>
              <a:t>Of what?</a:t>
            </a:r>
          </a:p>
        </p188:txBody>
      </p188:reply>
      <p188:reply id="{19F0B7DC-86A4-4244-9503-A83CB3D55376}" authorId="{E5FF68DE-6F95-4A2C-1150-ADF14753E9FE}" created="2026-04-09T17:10:11.044">
        <p188:txBody>
          <a:bodyPr/>
          <a:lstStyle/>
          <a:p>
            <a:r>
              <a:rPr lang="en-US"/>
              <a:t>Ah, just realised you'd duplicated a page!</a:t>
            </a:r>
          </a:p>
        </p188:txBody>
      </p188:reply>
    </p188:replyLst>
    <p188:txBody>
      <a:bodyPr/>
      <a:lstStyle/>
      <a:p>
        <a:r>
          <a:rPr lang="en-US"/>
          <a:t>Will need new photo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6:42.763"/>
    </inkml:context>
    <inkml:brush xml:id="br0">
      <inkml:brushProperty name="width" value="0.1" units="cm"/>
      <inkml:brushProperty name="height" value="0.1" units="cm"/>
      <inkml:brushProperty name="color" value="#E71224"/>
    </inkml:brush>
  </inkml:definitions>
  <inkml:trace contextRef="#ctx0" brushRef="#br0">10213 4976 16383 0 0,'13165'28'0'0'0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23"/>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25.969"/>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28.766"/>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32.251"/>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32.251"/>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7:04:29.223"/>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04.780"/>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04.780"/>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07.312"/>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09.859"/>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13.375"/>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16.687"/>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02T16:57:20.078"/>
    </inkml:context>
    <inkml:brush xml:id="br0">
      <inkml:brushProperty name="width" value="0.1" units="cm"/>
      <inkml:brushProperty name="height" value="0.1" units="cm"/>
      <inkml:brushProperty name="color" value="#E71224"/>
    </inkml:brush>
  </inkml:definitions>
  <inkml:trace contextRef="#ctx0" brushRef="#br0">10213 4974 16383 0 0,'13165'21'0'0'0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53973-6150-42F6-9ED6-935EA0EC031B}" type="datetimeFigureOut">
              <a:rPr lang="en-GB" smtClean="0"/>
              <a:t>14/04/2026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7CE9A-530C-458A-86D7-2C5910FE64B2}" type="slidenum">
              <a:rPr lang="en-GB" smtClean="0"/>
              <a:t>‹#›</a:t>
            </a:fld>
            <a:endParaRPr lang="en-GB"/>
          </a:p>
        </p:txBody>
      </p:sp>
    </p:spTree>
    <p:extLst>
      <p:ext uri="{BB962C8B-B14F-4D97-AF65-F5344CB8AC3E}">
        <p14:creationId xmlns:p14="http://schemas.microsoft.com/office/powerpoint/2010/main" val="1435401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powerofattorneyday.org.u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9856-A9D1-369F-0050-2D0B4867C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1BD1F-1E5D-D018-EB1E-63A7B130C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75630-71D2-B373-B462-97F8ABE108A7}"/>
              </a:ext>
            </a:extLst>
          </p:cNvPr>
          <p:cNvSpPr>
            <a:spLocks noGrp="1"/>
          </p:cNvSpPr>
          <p:nvPr>
            <p:ph type="body" idx="1"/>
          </p:nvPr>
        </p:nvSpPr>
        <p:spPr/>
        <p:txBody>
          <a:bodyPr/>
          <a:lstStyle/>
          <a:p>
            <a:pPr marL="171450" indent="-171450">
              <a:buFont typeface="Calibri"/>
              <a:buChar char="-"/>
            </a:pPr>
            <a:r>
              <a:rPr lang="en-US" dirty="0"/>
              <a:t>It’s simple! </a:t>
            </a:r>
          </a:p>
          <a:p>
            <a:pPr marL="171450" indent="-171450">
              <a:buFont typeface="Calibri"/>
              <a:buChar char="-"/>
            </a:pPr>
            <a:r>
              <a:rPr lang="en-US"/>
              <a:t>Some people call it a 'living will' - allowing you to make sure your wishes are followed if something happens to you and you are without capacity </a:t>
            </a:r>
          </a:p>
          <a:p>
            <a:pPr marL="285750" indent="-285750">
              <a:buFont typeface="Calibri"/>
              <a:buChar char="-"/>
            </a:pPr>
            <a:endParaRPr lang="en-US"/>
          </a:p>
          <a:p>
            <a:pPr marL="285750" indent="-285750">
              <a:buFont typeface="Calibri"/>
              <a:buChar char="-"/>
            </a:pPr>
            <a:endParaRPr lang="en-US"/>
          </a:p>
          <a:p>
            <a:pPr marL="285750" indent="-285750">
              <a:buFont typeface="Calibri"/>
              <a:buChar char="-"/>
            </a:pPr>
            <a:endParaRPr lang="en-US"/>
          </a:p>
        </p:txBody>
      </p:sp>
      <p:sp>
        <p:nvSpPr>
          <p:cNvPr id="4" name="Slide Number Placeholder 3">
            <a:extLst>
              <a:ext uri="{FF2B5EF4-FFF2-40B4-BE49-F238E27FC236}">
                <a16:creationId xmlns:a16="http://schemas.microsoft.com/office/drawing/2014/main" id="{79371658-29A9-B531-B4F5-959CC2CECF53}"/>
              </a:ext>
            </a:extLst>
          </p:cNvPr>
          <p:cNvSpPr>
            <a:spLocks noGrp="1"/>
          </p:cNvSpPr>
          <p:nvPr>
            <p:ph type="sldNum" sz="quarter" idx="5"/>
          </p:nvPr>
        </p:nvSpPr>
        <p:spPr/>
        <p:txBody>
          <a:bodyPr/>
          <a:lstStyle/>
          <a:p>
            <a:fld id="{9FF7CE9A-530C-458A-86D7-2C5910FE64B2}" type="slidenum">
              <a:rPr lang="en-GB" smtClean="0"/>
              <a:t>3</a:t>
            </a:fld>
            <a:endParaRPr lang="en-GB"/>
          </a:p>
        </p:txBody>
      </p:sp>
    </p:spTree>
    <p:extLst>
      <p:ext uri="{BB962C8B-B14F-4D97-AF65-F5344CB8AC3E}">
        <p14:creationId xmlns:p14="http://schemas.microsoft.com/office/powerpoint/2010/main" val="80279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3105D-262B-59D4-7DD2-1297ECE1F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74864-A68A-8380-F0B8-6CCFF2665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76B02-6A8E-B65C-38EA-2B4E0BD4546F}"/>
              </a:ext>
            </a:extLst>
          </p:cNvPr>
          <p:cNvSpPr>
            <a:spLocks noGrp="1"/>
          </p:cNvSpPr>
          <p:nvPr>
            <p:ph type="body" idx="1"/>
          </p:nvPr>
        </p:nvSpPr>
        <p:spPr/>
        <p:txBody>
          <a:bodyPr/>
          <a:lstStyle/>
          <a:p>
            <a:endParaRPr lang="en-US"/>
          </a:p>
          <a:p>
            <a:pPr marL="285750" indent="-285750">
              <a:buFont typeface="Calibri"/>
              <a:buChar char="-"/>
            </a:pPr>
            <a:endParaRPr lang="en-US"/>
          </a:p>
          <a:p>
            <a:pPr marL="285750" indent="-285750">
              <a:buFont typeface="Calibri"/>
              <a:buChar char="-"/>
            </a:pPr>
            <a:endParaRPr lang="en-US"/>
          </a:p>
        </p:txBody>
      </p:sp>
      <p:sp>
        <p:nvSpPr>
          <p:cNvPr id="4" name="Slide Number Placeholder 3">
            <a:extLst>
              <a:ext uri="{FF2B5EF4-FFF2-40B4-BE49-F238E27FC236}">
                <a16:creationId xmlns:a16="http://schemas.microsoft.com/office/drawing/2014/main" id="{11EA9072-CCCE-3E62-C872-3FCDF88CE73F}"/>
              </a:ext>
            </a:extLst>
          </p:cNvPr>
          <p:cNvSpPr>
            <a:spLocks noGrp="1"/>
          </p:cNvSpPr>
          <p:nvPr>
            <p:ph type="sldNum" sz="quarter" idx="5"/>
          </p:nvPr>
        </p:nvSpPr>
        <p:spPr/>
        <p:txBody>
          <a:bodyPr/>
          <a:lstStyle/>
          <a:p>
            <a:fld id="{9FF7CE9A-530C-458A-86D7-2C5910FE64B2}" type="slidenum">
              <a:rPr lang="en-GB" smtClean="0"/>
              <a:t>12</a:t>
            </a:fld>
            <a:endParaRPr lang="en-GB"/>
          </a:p>
        </p:txBody>
      </p:sp>
    </p:spTree>
    <p:extLst>
      <p:ext uri="{BB962C8B-B14F-4D97-AF65-F5344CB8AC3E}">
        <p14:creationId xmlns:p14="http://schemas.microsoft.com/office/powerpoint/2010/main" val="312404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ACA1-69B0-3645-BAC1-43C177051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D1581-2E5B-D116-C998-3D1B628D1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C7242-7A00-9C0C-DD8E-558236A607E0}"/>
              </a:ext>
            </a:extLst>
          </p:cNvPr>
          <p:cNvSpPr>
            <a:spLocks noGrp="1"/>
          </p:cNvSpPr>
          <p:nvPr>
            <p:ph type="body" idx="1"/>
          </p:nvPr>
        </p:nvSpPr>
        <p:spPr/>
        <p:txBody>
          <a:bodyPr/>
          <a:lstStyle/>
          <a:p>
            <a:pPr marL="285750" indent="-285750">
              <a:buFont typeface="Calibri"/>
              <a:buChar char="-"/>
            </a:pPr>
            <a:endParaRPr lang="en-US"/>
          </a:p>
          <a:p>
            <a:pPr marL="285750" indent="-285750">
              <a:buFont typeface="Calibri"/>
              <a:buChar char="-"/>
            </a:pPr>
            <a:endParaRPr lang="en-US"/>
          </a:p>
          <a:p>
            <a:pPr marL="285750" indent="-285750">
              <a:buFont typeface="Calibri"/>
              <a:buChar char="-"/>
            </a:pPr>
            <a:endParaRPr lang="en-US"/>
          </a:p>
        </p:txBody>
      </p:sp>
      <p:sp>
        <p:nvSpPr>
          <p:cNvPr id="4" name="Slide Number Placeholder 3">
            <a:extLst>
              <a:ext uri="{FF2B5EF4-FFF2-40B4-BE49-F238E27FC236}">
                <a16:creationId xmlns:a16="http://schemas.microsoft.com/office/drawing/2014/main" id="{0F32767C-AEF7-EE23-EDCA-E7B01B028EC7}"/>
              </a:ext>
            </a:extLst>
          </p:cNvPr>
          <p:cNvSpPr>
            <a:spLocks noGrp="1"/>
          </p:cNvSpPr>
          <p:nvPr>
            <p:ph type="sldNum" sz="quarter" idx="5"/>
          </p:nvPr>
        </p:nvSpPr>
        <p:spPr/>
        <p:txBody>
          <a:bodyPr/>
          <a:lstStyle/>
          <a:p>
            <a:fld id="{9FF7CE9A-530C-458A-86D7-2C5910FE64B2}" type="slidenum">
              <a:rPr lang="en-GB" smtClean="0"/>
              <a:t>13</a:t>
            </a:fld>
            <a:endParaRPr lang="en-GB"/>
          </a:p>
        </p:txBody>
      </p:sp>
    </p:spTree>
    <p:extLst>
      <p:ext uri="{BB962C8B-B14F-4D97-AF65-F5344CB8AC3E}">
        <p14:creationId xmlns:p14="http://schemas.microsoft.com/office/powerpoint/2010/main" val="404207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1A75-B561-7092-CAD6-77DCDDA78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1D286-B5A8-A010-A685-801CED277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54FF9-4E79-2C84-BDCB-7F1FD39E0B88}"/>
              </a:ext>
            </a:extLst>
          </p:cNvPr>
          <p:cNvSpPr>
            <a:spLocks noGrp="1"/>
          </p:cNvSpPr>
          <p:nvPr>
            <p:ph type="body" idx="1"/>
          </p:nvPr>
        </p:nvSpPr>
        <p:spPr/>
        <p:txBody>
          <a:bodyPr/>
          <a:lstStyle/>
          <a:p>
            <a:pPr marL="171450" indent="-171450">
              <a:buFont typeface="Calibri"/>
              <a:buChar char="-"/>
            </a:pPr>
            <a:r>
              <a:rPr lang="en-US"/>
              <a:t>These questions are designed to inspire discussion and sharing</a:t>
            </a:r>
          </a:p>
          <a:p>
            <a:pPr marL="171450" indent="-171450">
              <a:buFont typeface="Calibri"/>
              <a:buChar char="-"/>
            </a:pPr>
            <a:r>
              <a:rPr lang="en-US"/>
              <a:t>Please feel free to add</a:t>
            </a:r>
            <a:r>
              <a:rPr lang="en-US" dirty="0"/>
              <a:t> your own </a:t>
            </a:r>
          </a:p>
          <a:p>
            <a:pPr>
              <a:buFont typeface="Calibri"/>
            </a:pPr>
            <a:endParaRPr lang="en-US"/>
          </a:p>
          <a:p>
            <a:pPr marL="285750" indent="-285750">
              <a:buFont typeface="Calibri"/>
              <a:buChar char="-"/>
            </a:pPr>
            <a:endParaRPr lang="en-US"/>
          </a:p>
          <a:p>
            <a:pPr marL="285750" indent="-285750">
              <a:buFont typeface="Calibri"/>
              <a:buChar char="-"/>
            </a:pPr>
            <a:endParaRPr lang="en-US"/>
          </a:p>
        </p:txBody>
      </p:sp>
      <p:sp>
        <p:nvSpPr>
          <p:cNvPr id="4" name="Slide Number Placeholder 3">
            <a:extLst>
              <a:ext uri="{FF2B5EF4-FFF2-40B4-BE49-F238E27FC236}">
                <a16:creationId xmlns:a16="http://schemas.microsoft.com/office/drawing/2014/main" id="{AEE66650-886D-51EE-D7A6-E2BD77B9E699}"/>
              </a:ext>
            </a:extLst>
          </p:cNvPr>
          <p:cNvSpPr>
            <a:spLocks noGrp="1"/>
          </p:cNvSpPr>
          <p:nvPr>
            <p:ph type="sldNum" sz="quarter" idx="5"/>
          </p:nvPr>
        </p:nvSpPr>
        <p:spPr/>
        <p:txBody>
          <a:bodyPr/>
          <a:lstStyle/>
          <a:p>
            <a:fld id="{9FF7CE9A-530C-458A-86D7-2C5910FE64B2}" type="slidenum">
              <a:rPr lang="en-GB" smtClean="0"/>
              <a:t>14</a:t>
            </a:fld>
            <a:endParaRPr lang="en-GB"/>
          </a:p>
        </p:txBody>
      </p:sp>
    </p:spTree>
    <p:extLst>
      <p:ext uri="{BB962C8B-B14F-4D97-AF65-F5344CB8AC3E}">
        <p14:creationId xmlns:p14="http://schemas.microsoft.com/office/powerpoint/2010/main" val="178484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18F2-6B62-1A11-7771-4B0C67BF6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FF2D4-FCC8-922C-8207-DDC6BB859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5E4E0-A716-28A3-CAD1-EA18D21C6BA3}"/>
              </a:ext>
            </a:extLst>
          </p:cNvPr>
          <p:cNvSpPr>
            <a:spLocks noGrp="1"/>
          </p:cNvSpPr>
          <p:nvPr>
            <p:ph type="body" idx="1"/>
          </p:nvPr>
        </p:nvSpPr>
        <p:spPr/>
        <p:txBody>
          <a:bodyPr/>
          <a:lstStyle/>
          <a:p>
            <a:pPr marL="171450" indent="-171450">
              <a:buFont typeface="Arial"/>
              <a:buChar char="•"/>
            </a:pPr>
            <a:endParaRPr lang="en-US" dirty="0"/>
          </a:p>
          <a:p>
            <a:pPr>
              <a:buFont typeface="Calibri"/>
            </a:pPr>
            <a:endParaRPr lang="en-US"/>
          </a:p>
          <a:p>
            <a:pPr marL="285750" indent="-285750">
              <a:buFont typeface="Arial"/>
              <a:buChar char="•"/>
            </a:pPr>
            <a:endParaRPr lang="en-US"/>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08A0833B-6662-62A4-4E61-E732CCCFA3C3}"/>
              </a:ext>
            </a:extLst>
          </p:cNvPr>
          <p:cNvSpPr>
            <a:spLocks noGrp="1"/>
          </p:cNvSpPr>
          <p:nvPr>
            <p:ph type="sldNum" sz="quarter" idx="5"/>
          </p:nvPr>
        </p:nvSpPr>
        <p:spPr/>
        <p:txBody>
          <a:bodyPr/>
          <a:lstStyle/>
          <a:p>
            <a:fld id="{9FF7CE9A-530C-458A-86D7-2C5910FE64B2}" type="slidenum">
              <a:rPr lang="en-GB" smtClean="0"/>
              <a:t>15</a:t>
            </a:fld>
            <a:endParaRPr lang="en-GB"/>
          </a:p>
        </p:txBody>
      </p:sp>
    </p:spTree>
    <p:extLst>
      <p:ext uri="{BB962C8B-B14F-4D97-AF65-F5344CB8AC3E}">
        <p14:creationId xmlns:p14="http://schemas.microsoft.com/office/powerpoint/2010/main" val="302120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7D05-F25F-5901-18EF-A5E2BA929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050D1-4032-E32B-E1C6-408062329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DEBC2-770A-E363-7E9A-EA877C5DB574}"/>
              </a:ext>
            </a:extLst>
          </p:cNvPr>
          <p:cNvSpPr>
            <a:spLocks noGrp="1"/>
          </p:cNvSpPr>
          <p:nvPr>
            <p:ph type="body" idx="1"/>
          </p:nvPr>
        </p:nvSpPr>
        <p:spPr/>
        <p:txBody>
          <a:bodyPr/>
          <a:lstStyle/>
          <a:p>
            <a:pPr marL="171450" indent="-171450">
              <a:buFont typeface="Arial"/>
              <a:buChar char="•"/>
            </a:pPr>
            <a:r>
              <a:rPr lang="en-US" dirty="0">
                <a:solidFill>
                  <a:srgbClr val="333333"/>
                </a:solidFill>
                <a:highlight>
                  <a:srgbClr val="FFFFFF"/>
                </a:highlight>
              </a:rPr>
              <a:t>We</a:t>
            </a:r>
            <a:r>
              <a:rPr lang="en-US">
                <a:solidFill>
                  <a:srgbClr val="333333"/>
                </a:solidFill>
                <a:highlight>
                  <a:srgbClr val="FFFFFF"/>
                </a:highlight>
              </a:rPr>
              <a:t> never know what’s around the corner. </a:t>
            </a:r>
            <a:endParaRPr lang="en-US"/>
          </a:p>
          <a:p>
            <a:pPr marL="171450" indent="-171450">
              <a:buFont typeface="Arial"/>
              <a:buChar char="•"/>
            </a:pPr>
            <a:r>
              <a:rPr lang="en-US"/>
              <a:t>Serious health events can also happen out of the blue, and they're not necessarily permanent. </a:t>
            </a:r>
          </a:p>
          <a:p>
            <a:pPr marL="171450" indent="-171450">
              <a:buFont typeface="Arial"/>
              <a:buChar char="•"/>
            </a:pPr>
            <a:r>
              <a:rPr lang="en-US"/>
              <a:t>It's best to be prepared – a power of attorney is the best way of doing this!</a:t>
            </a:r>
            <a:br>
              <a:rPr lang="en-US">
                <a:cs typeface="+mn-lt"/>
              </a:rPr>
            </a:br>
            <a:r>
              <a:rPr lang="en-US"/>
              <a:t> </a:t>
            </a:r>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79EC4CFA-64CC-1988-875F-C31C39730E5E}"/>
              </a:ext>
            </a:extLst>
          </p:cNvPr>
          <p:cNvSpPr>
            <a:spLocks noGrp="1"/>
          </p:cNvSpPr>
          <p:nvPr>
            <p:ph type="sldNum" sz="quarter" idx="5"/>
          </p:nvPr>
        </p:nvSpPr>
        <p:spPr/>
        <p:txBody>
          <a:bodyPr/>
          <a:lstStyle/>
          <a:p>
            <a:fld id="{9FF7CE9A-530C-458A-86D7-2C5910FE64B2}" type="slidenum">
              <a:rPr lang="en-GB" smtClean="0"/>
              <a:t>4</a:t>
            </a:fld>
            <a:endParaRPr lang="en-GB"/>
          </a:p>
        </p:txBody>
      </p:sp>
    </p:spTree>
    <p:extLst>
      <p:ext uri="{BB962C8B-B14F-4D97-AF65-F5344CB8AC3E}">
        <p14:creationId xmlns:p14="http://schemas.microsoft.com/office/powerpoint/2010/main" val="156166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DF84-6350-9E49-91EE-6F1A96406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0D42E-5B6D-CCCC-7858-689386069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CD86D-EAEA-2B2C-3721-EDA743682EE1}"/>
              </a:ext>
            </a:extLst>
          </p:cNvPr>
          <p:cNvSpPr>
            <a:spLocks noGrp="1"/>
          </p:cNvSpPr>
          <p:nvPr>
            <p:ph type="body" idx="1"/>
          </p:nvPr>
        </p:nvSpPr>
        <p:spPr/>
        <p:txBody>
          <a:bodyPr/>
          <a:lstStyle/>
          <a:p>
            <a:pPr marL="171450" indent="-171450">
              <a:buFont typeface="Arial"/>
              <a:buChar char="•"/>
            </a:pPr>
            <a:r>
              <a:rPr lang="en-US" dirty="0">
                <a:solidFill>
                  <a:srgbClr val="333333"/>
                </a:solidFill>
                <a:highlight>
                  <a:srgbClr val="FFFFFF"/>
                </a:highlight>
              </a:rPr>
              <a:t>This was the experience of Dorothy – she and her husband had put off putting power of attorney in place, </a:t>
            </a:r>
            <a:r>
              <a:rPr lang="en-US">
                <a:solidFill>
                  <a:srgbClr val="333333"/>
                </a:solidFill>
                <a:highlight>
                  <a:srgbClr val="FFFFFF"/>
                </a:highlight>
              </a:rPr>
              <a:t>until it was too late</a:t>
            </a:r>
            <a:endParaRPr lang="en-US"/>
          </a:p>
          <a:p>
            <a:pPr marL="171450" indent="-171450">
              <a:buFont typeface="Arial"/>
              <a:buChar char="•"/>
            </a:pPr>
            <a:r>
              <a:rPr lang="en-US" dirty="0">
                <a:solidFill>
                  <a:srgbClr val="333333"/>
                </a:solidFill>
                <a:highlight>
                  <a:srgbClr val="FFFFFF"/>
                </a:highlight>
                <a:cs typeface="+mn-lt"/>
              </a:rPr>
              <a:t>Only having a Health and Welfare power of attorney gives you the clear right to decide about health and welfare decisions on someone's </a:t>
            </a:r>
            <a:r>
              <a:rPr lang="en-US">
                <a:solidFill>
                  <a:srgbClr val="333333"/>
                </a:solidFill>
                <a:highlight>
                  <a:srgbClr val="FFFFFF"/>
                </a:highlight>
                <a:cs typeface="+mn-lt"/>
              </a:rPr>
              <a:t>behalf </a:t>
            </a:r>
            <a:endParaRPr lang="en-US" dirty="0">
              <a:solidFill>
                <a:srgbClr val="333333"/>
              </a:solidFill>
              <a:highlight>
                <a:srgbClr val="FFFFFF"/>
              </a:highlight>
              <a:cs typeface="+mn-lt"/>
            </a:endParaRPr>
          </a:p>
          <a:p>
            <a:pPr marL="171450" indent="-171450">
              <a:buFont typeface="Arial"/>
              <a:buChar char="•"/>
            </a:pPr>
            <a:r>
              <a:rPr lang="en-US">
                <a:cs typeface="+mn-lt"/>
              </a:rPr>
              <a:t>You can read more case studies on the dedicated Power of Attorney Day website </a:t>
            </a:r>
            <a:r>
              <a:rPr lang="en-US" dirty="0">
                <a:hlinkClick r:id="rId3"/>
              </a:rPr>
              <a:t>www.powerofattorneyday.org.uk</a:t>
            </a:r>
            <a:r>
              <a:rPr lang="en-US"/>
              <a:t> under "Experiences"  </a:t>
            </a:r>
            <a:br>
              <a:rPr lang="en-US" dirty="0">
                <a:cs typeface="+mn-lt"/>
              </a:rPr>
            </a:br>
            <a:r>
              <a:rPr lang="en-US" dirty="0"/>
              <a:t> </a:t>
            </a:r>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C8950027-CDBB-6A16-3823-59C9EB182949}"/>
              </a:ext>
            </a:extLst>
          </p:cNvPr>
          <p:cNvSpPr>
            <a:spLocks noGrp="1"/>
          </p:cNvSpPr>
          <p:nvPr>
            <p:ph type="sldNum" sz="quarter" idx="5"/>
          </p:nvPr>
        </p:nvSpPr>
        <p:spPr/>
        <p:txBody>
          <a:bodyPr/>
          <a:lstStyle/>
          <a:p>
            <a:fld id="{9FF7CE9A-530C-458A-86D7-2C5910FE64B2}" type="slidenum">
              <a:rPr lang="en-GB" smtClean="0"/>
              <a:t>5</a:t>
            </a:fld>
            <a:endParaRPr lang="en-GB"/>
          </a:p>
        </p:txBody>
      </p:sp>
    </p:spTree>
    <p:extLst>
      <p:ext uri="{BB962C8B-B14F-4D97-AF65-F5344CB8AC3E}">
        <p14:creationId xmlns:p14="http://schemas.microsoft.com/office/powerpoint/2010/main" val="255239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3A4B-0E91-98A8-3BED-873599FEC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3460F-BD61-CFAE-E8A4-C9449C66C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51AD7-AE79-45F4-3141-AC367612F53B}"/>
              </a:ext>
            </a:extLst>
          </p:cNvPr>
          <p:cNvSpPr>
            <a:spLocks noGrp="1"/>
          </p:cNvSpPr>
          <p:nvPr>
            <p:ph type="body" idx="1"/>
          </p:nvPr>
        </p:nvSpPr>
        <p:spPr/>
        <p:txBody>
          <a:bodyPr/>
          <a:lstStyle/>
          <a:p>
            <a:endParaRPr lang="en-US" dirty="0">
              <a:solidFill>
                <a:srgbClr val="333333"/>
              </a:solidFill>
            </a:endParaRPr>
          </a:p>
          <a:p>
            <a:pPr>
              <a:buFont typeface="Arial"/>
              <a:buChar char="•"/>
            </a:pPr>
            <a:r>
              <a:rPr lang="en-US">
                <a:solidFill>
                  <a:srgbClr val="333333"/>
                </a:solidFill>
                <a:highlight>
                  <a:srgbClr val="FFFFFF"/>
                </a:highlight>
              </a:rPr>
              <a:t>People should be thinking about them as part of life planning – when buying a house, getting married, making big financial decisions etc. </a:t>
            </a:r>
            <a:endParaRPr lang="en-US"/>
          </a:p>
          <a:p>
            <a:pPr>
              <a:buFont typeface="Arial"/>
              <a:buChar char="•"/>
            </a:pPr>
            <a:r>
              <a:rPr lang="en-US">
                <a:solidFill>
                  <a:srgbClr val="333333"/>
                </a:solidFill>
                <a:highlight>
                  <a:srgbClr val="FFFFFF"/>
                </a:highlight>
              </a:rPr>
              <a:t>The best time to think about a power of attorney is before you actually need one - while you’re healthy, have capacity, and are not under pressure. </a:t>
            </a:r>
            <a:endParaRPr lang="en-US" dirty="0"/>
          </a:p>
          <a:p>
            <a:pPr>
              <a:buFont typeface="Arial"/>
              <a:buChar char="•"/>
            </a:pPr>
            <a:r>
              <a:rPr lang="en-US">
                <a:solidFill>
                  <a:srgbClr val="000000"/>
                </a:solidFill>
                <a:highlight>
                  <a:srgbClr val="FFFFFF"/>
                </a:highlight>
              </a:rPr>
              <a:t>Think about getting the ball rolling today … </a:t>
            </a:r>
            <a:endParaRPr lang="en-US" dirty="0">
              <a:solidFill>
                <a:srgbClr val="333333"/>
              </a:solidFill>
              <a:highlight>
                <a:srgbClr val="FFFFFF"/>
              </a:highlight>
            </a:endParaRPr>
          </a:p>
          <a:p>
            <a:pPr marL="285750" indent="-285750">
              <a:buFont typeface="Arial"/>
              <a:buChar char="•"/>
            </a:pPr>
            <a:endParaRPr lang="en-US"/>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46505628-00EA-C328-C98B-5388A067985B}"/>
              </a:ext>
            </a:extLst>
          </p:cNvPr>
          <p:cNvSpPr>
            <a:spLocks noGrp="1"/>
          </p:cNvSpPr>
          <p:nvPr>
            <p:ph type="sldNum" sz="quarter" idx="5"/>
          </p:nvPr>
        </p:nvSpPr>
        <p:spPr/>
        <p:txBody>
          <a:bodyPr/>
          <a:lstStyle/>
          <a:p>
            <a:fld id="{9FF7CE9A-530C-458A-86D7-2C5910FE64B2}" type="slidenum">
              <a:rPr lang="en-GB" smtClean="0"/>
              <a:t>6</a:t>
            </a:fld>
            <a:endParaRPr lang="en-GB"/>
          </a:p>
        </p:txBody>
      </p:sp>
    </p:spTree>
    <p:extLst>
      <p:ext uri="{BB962C8B-B14F-4D97-AF65-F5344CB8AC3E}">
        <p14:creationId xmlns:p14="http://schemas.microsoft.com/office/powerpoint/2010/main" val="90520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333333"/>
                </a:solidFill>
              </a:rPr>
              <a:t>Yes. But it's not that complicated! </a:t>
            </a:r>
            <a:endParaRPr lang="en-US" dirty="0"/>
          </a:p>
          <a:p>
            <a:pPr marL="171450" indent="-171450">
              <a:buFont typeface="Arial"/>
              <a:buChar char="•"/>
            </a:pPr>
            <a:r>
              <a:rPr lang="en-US">
                <a:solidFill>
                  <a:srgbClr val="333333"/>
                </a:solidFill>
              </a:rPr>
              <a:t>There are different types of power of attorney in England and Wales, Scotland, and Northern Ireland.  </a:t>
            </a:r>
            <a:endParaRPr lang="en-US" dirty="0">
              <a:solidFill>
                <a:srgbClr val="000000"/>
              </a:solidFill>
            </a:endParaRPr>
          </a:p>
          <a:p>
            <a:pPr marL="171450" indent="-171450">
              <a:buFont typeface="Arial"/>
              <a:buChar char="•"/>
            </a:pPr>
            <a:r>
              <a:rPr lang="en-US">
                <a:solidFill>
                  <a:srgbClr val="000000"/>
                </a:solidFill>
              </a:rPr>
              <a:t>They can be used across borders, aka you can use a Scottish POA in England and vice versa. </a:t>
            </a:r>
            <a:endParaRPr lang="en-US">
              <a:solidFill>
                <a:srgbClr val="333333"/>
              </a:solidFill>
            </a:endParaRPr>
          </a:p>
        </p:txBody>
      </p:sp>
      <p:sp>
        <p:nvSpPr>
          <p:cNvPr id="4" name="Slide Number Placeholder 3"/>
          <p:cNvSpPr>
            <a:spLocks noGrp="1"/>
          </p:cNvSpPr>
          <p:nvPr>
            <p:ph type="sldNum" sz="quarter" idx="5"/>
          </p:nvPr>
        </p:nvSpPr>
        <p:spPr/>
        <p:txBody>
          <a:bodyPr/>
          <a:lstStyle/>
          <a:p>
            <a:fld id="{9FF7CE9A-530C-458A-86D7-2C5910FE64B2}" type="slidenum">
              <a:rPr lang="en-GB" smtClean="0"/>
              <a:t>7</a:t>
            </a:fld>
            <a:endParaRPr lang="en-GB"/>
          </a:p>
        </p:txBody>
      </p:sp>
    </p:spTree>
    <p:extLst>
      <p:ext uri="{BB962C8B-B14F-4D97-AF65-F5344CB8AC3E}">
        <p14:creationId xmlns:p14="http://schemas.microsoft.com/office/powerpoint/2010/main" val="42501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a:p>
        </p:txBody>
      </p:sp>
      <p:sp>
        <p:nvSpPr>
          <p:cNvPr id="4" name="Slide Number Placeholder 3"/>
          <p:cNvSpPr>
            <a:spLocks noGrp="1"/>
          </p:cNvSpPr>
          <p:nvPr>
            <p:ph type="sldNum" sz="quarter" idx="5"/>
          </p:nvPr>
        </p:nvSpPr>
        <p:spPr/>
        <p:txBody>
          <a:bodyPr/>
          <a:lstStyle/>
          <a:p>
            <a:fld id="{9FF7CE9A-530C-458A-86D7-2C5910FE64B2}" type="slidenum">
              <a:rPr lang="en-GB" smtClean="0"/>
              <a:t>8</a:t>
            </a:fld>
            <a:endParaRPr lang="en-GB"/>
          </a:p>
        </p:txBody>
      </p:sp>
    </p:spTree>
    <p:extLst>
      <p:ext uri="{BB962C8B-B14F-4D97-AF65-F5344CB8AC3E}">
        <p14:creationId xmlns:p14="http://schemas.microsoft.com/office/powerpoint/2010/main" val="249848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F9A8-F9A4-6E6C-B8BA-A67180975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BF88E-0267-534F-46A6-8AAF3C480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C5BBA-A27A-2BC2-1EDE-D79100FBFF12}"/>
              </a:ext>
            </a:extLst>
          </p:cNvPr>
          <p:cNvSpPr>
            <a:spLocks noGrp="1"/>
          </p:cNvSpPr>
          <p:nvPr>
            <p:ph type="body" idx="1"/>
          </p:nvPr>
        </p:nvSpPr>
        <p:spPr/>
        <p:txBody>
          <a:bodyPr/>
          <a:lstStyle/>
          <a:p>
            <a:pPr marL="171450" indent="-171450">
              <a:buFont typeface="Arial"/>
              <a:buChar char="•"/>
            </a:pPr>
            <a:r>
              <a:rPr lang="en-US"/>
              <a:t>Not necessarily! Especially in England and Wales where many people have found it perfectly easy to  prepare and register the documentation themselves. </a:t>
            </a:r>
            <a:br>
              <a:rPr lang="en-US">
                <a:cs typeface="+mn-lt"/>
              </a:rPr>
            </a:br>
            <a:endParaRPr lang="en-US">
              <a:cs typeface="+mn-lt"/>
            </a:endParaRPr>
          </a:p>
          <a:p>
            <a:endParaRPr lang="en-US"/>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CEAB4048-EC05-7078-5C77-C4E5871D765F}"/>
              </a:ext>
            </a:extLst>
          </p:cNvPr>
          <p:cNvSpPr>
            <a:spLocks noGrp="1"/>
          </p:cNvSpPr>
          <p:nvPr>
            <p:ph type="sldNum" sz="quarter" idx="5"/>
          </p:nvPr>
        </p:nvSpPr>
        <p:spPr/>
        <p:txBody>
          <a:bodyPr/>
          <a:lstStyle/>
          <a:p>
            <a:fld id="{9FF7CE9A-530C-458A-86D7-2C5910FE64B2}" type="slidenum">
              <a:rPr lang="en-GB" smtClean="0"/>
              <a:t>9</a:t>
            </a:fld>
            <a:endParaRPr lang="en-GB"/>
          </a:p>
        </p:txBody>
      </p:sp>
    </p:spTree>
    <p:extLst>
      <p:ext uri="{BB962C8B-B14F-4D97-AF65-F5344CB8AC3E}">
        <p14:creationId xmlns:p14="http://schemas.microsoft.com/office/powerpoint/2010/main" val="346041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288C9-0051-D690-AE33-73E7E757D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51E83-16F4-1E4A-9373-616539FC5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EFFF6-2761-75E3-6A21-FFC76F68E00A}"/>
              </a:ext>
            </a:extLst>
          </p:cNvPr>
          <p:cNvSpPr>
            <a:spLocks noGrp="1"/>
          </p:cNvSpPr>
          <p:nvPr>
            <p:ph type="body" idx="1"/>
          </p:nvPr>
        </p:nvSpPr>
        <p:spPr/>
        <p:txBody>
          <a:bodyPr/>
          <a:lstStyle/>
          <a:p>
            <a:pPr marL="285750" indent="-285750">
              <a:buFont typeface="Calibri"/>
              <a:buChar char="-"/>
            </a:pPr>
            <a:r>
              <a:rPr lang="en-US"/>
              <a:t>We know there are often many emotions that can prevent us even considering putting a power of attorney in place. </a:t>
            </a:r>
          </a:p>
          <a:p>
            <a:pPr marL="285750" indent="-285750">
              <a:buFont typeface="Calibri"/>
              <a:buChar char="-"/>
            </a:pPr>
            <a:r>
              <a:rPr lang="en-US"/>
              <a:t>However, the practical support and emotional relief in the long-term cannot be underestimated.</a:t>
            </a:r>
          </a:p>
          <a:p>
            <a:pPr marL="285750" indent="-285750">
              <a:buFont typeface="Calibri"/>
              <a:buChar char="-"/>
            </a:pPr>
            <a:r>
              <a:rPr lang="en-US"/>
              <a:t>It's best to start these conversations in good time</a:t>
            </a:r>
            <a:r>
              <a:rPr lang="en-US" dirty="0"/>
              <a:t> – use the Carers UK Conversation Starter document to help prepare and get talking </a:t>
            </a:r>
            <a:endParaRPr lang="en-US"/>
          </a:p>
          <a:p>
            <a:pPr marL="285750" indent="-285750">
              <a:buFont typeface="Calibri"/>
              <a:buChar char="-"/>
            </a:pPr>
            <a:endParaRPr lang="en-US"/>
          </a:p>
          <a:p>
            <a:pPr marL="285750" indent="-285750">
              <a:buFont typeface="Calibri"/>
              <a:buChar char="-"/>
            </a:pPr>
            <a:endParaRPr lang="en-US"/>
          </a:p>
        </p:txBody>
      </p:sp>
      <p:sp>
        <p:nvSpPr>
          <p:cNvPr id="4" name="Slide Number Placeholder 3">
            <a:extLst>
              <a:ext uri="{FF2B5EF4-FFF2-40B4-BE49-F238E27FC236}">
                <a16:creationId xmlns:a16="http://schemas.microsoft.com/office/drawing/2014/main" id="{EB8B78EB-4C44-D7B4-5A73-519835F44ABF}"/>
              </a:ext>
            </a:extLst>
          </p:cNvPr>
          <p:cNvSpPr>
            <a:spLocks noGrp="1"/>
          </p:cNvSpPr>
          <p:nvPr>
            <p:ph type="sldNum" sz="quarter" idx="5"/>
          </p:nvPr>
        </p:nvSpPr>
        <p:spPr/>
        <p:txBody>
          <a:bodyPr/>
          <a:lstStyle/>
          <a:p>
            <a:fld id="{9FF7CE9A-530C-458A-86D7-2C5910FE64B2}" type="slidenum">
              <a:rPr lang="en-GB" smtClean="0"/>
              <a:t>10</a:t>
            </a:fld>
            <a:endParaRPr lang="en-GB"/>
          </a:p>
        </p:txBody>
      </p:sp>
    </p:spTree>
    <p:extLst>
      <p:ext uri="{BB962C8B-B14F-4D97-AF65-F5344CB8AC3E}">
        <p14:creationId xmlns:p14="http://schemas.microsoft.com/office/powerpoint/2010/main" val="2782053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48589-D61C-C57D-F76B-9AF3283ED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0FBD3-7A39-3FDC-178B-F07BC0DC0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5C136-0DA7-A7E9-30BA-954206226CAA}"/>
              </a:ext>
            </a:extLst>
          </p:cNvPr>
          <p:cNvSpPr>
            <a:spLocks noGrp="1"/>
          </p:cNvSpPr>
          <p:nvPr>
            <p:ph type="body" idx="1"/>
          </p:nvPr>
        </p:nvSpPr>
        <p:spPr/>
        <p:txBody>
          <a:bodyPr/>
          <a:lstStyle/>
          <a:p>
            <a:pPr marL="171450" indent="-171450">
              <a:buFont typeface="Arial"/>
              <a:buChar char="•"/>
            </a:pPr>
            <a:r>
              <a:rPr lang="en-US"/>
              <a:t>Power of attorney may not be suitable for all (</a:t>
            </a:r>
            <a:r>
              <a:rPr lang="en-US" err="1"/>
              <a:t>eg</a:t>
            </a:r>
            <a:r>
              <a:rPr lang="en-US"/>
              <a:t>, for managing the affairs of a child without mental capacity) and other options are available. </a:t>
            </a:r>
          </a:p>
          <a:p>
            <a:pPr marL="171450" indent="-171450">
              <a:buFont typeface="Arial"/>
              <a:buChar char="•"/>
            </a:pPr>
            <a:r>
              <a:rPr lang="en-US"/>
              <a:t>IMPORTANT: If it's  too late to put a power of attorney in place and families / loved ones have to apply for a court order, it can be very expensive. </a:t>
            </a:r>
          </a:p>
          <a:p>
            <a:pPr marL="171450" indent="-171450">
              <a:buFont typeface="Arial"/>
              <a:buChar char="•"/>
            </a:pPr>
            <a:r>
              <a:rPr lang="en-US"/>
              <a:t>This is why, if power of attorney is suitable, it's best to put it in place in good time. </a:t>
            </a:r>
          </a:p>
          <a:p>
            <a:endParaRPr lang="en-US"/>
          </a:p>
          <a:p>
            <a:pPr marL="285750" indent="-285750">
              <a:buFont typeface="Arial"/>
              <a:buChar char="•"/>
            </a:pPr>
            <a:endParaRPr lang="en-US"/>
          </a:p>
          <a:p>
            <a:pPr marL="285750" indent="-285750">
              <a:buFont typeface="Arial"/>
              <a:buChar char="•"/>
            </a:pPr>
            <a:endParaRPr lang="en-US"/>
          </a:p>
        </p:txBody>
      </p:sp>
      <p:sp>
        <p:nvSpPr>
          <p:cNvPr id="4" name="Slide Number Placeholder 3">
            <a:extLst>
              <a:ext uri="{FF2B5EF4-FFF2-40B4-BE49-F238E27FC236}">
                <a16:creationId xmlns:a16="http://schemas.microsoft.com/office/drawing/2014/main" id="{0FAFE81F-2CC7-323D-22AA-0C88853A93CB}"/>
              </a:ext>
            </a:extLst>
          </p:cNvPr>
          <p:cNvSpPr>
            <a:spLocks noGrp="1"/>
          </p:cNvSpPr>
          <p:nvPr>
            <p:ph type="sldNum" sz="quarter" idx="5"/>
          </p:nvPr>
        </p:nvSpPr>
        <p:spPr/>
        <p:txBody>
          <a:bodyPr/>
          <a:lstStyle/>
          <a:p>
            <a:fld id="{9FF7CE9A-530C-458A-86D7-2C5910FE64B2}" type="slidenum">
              <a:rPr lang="en-GB" smtClean="0"/>
              <a:t>11</a:t>
            </a:fld>
            <a:endParaRPr lang="en-GB"/>
          </a:p>
        </p:txBody>
      </p:sp>
    </p:spTree>
    <p:extLst>
      <p:ext uri="{BB962C8B-B14F-4D97-AF65-F5344CB8AC3E}">
        <p14:creationId xmlns:p14="http://schemas.microsoft.com/office/powerpoint/2010/main" val="396362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2470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796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102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3118" y="980729"/>
            <a:ext cx="12120033"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39350" y="6021289"/>
            <a:ext cx="3282951"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20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47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146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204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7437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423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021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112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5489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68886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ustomXml" Target="../ink/ink9.xml"/><Relationship Id="rId4" Type="http://schemas.openxmlformats.org/officeDocument/2006/relationships/hyperlink" Target="https://www.powerofattorneyday.org.uk/media/s30pgpva/poa-conversation-starter.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ustomXml" Target="../ink/ink11.xml"/><Relationship Id="rId5" Type="http://schemas.openxmlformats.org/officeDocument/2006/relationships/hyperlink" Target="mailto:advice@carersuk.org" TargetMode="External"/><Relationship Id="rId4" Type="http://schemas.openxmlformats.org/officeDocument/2006/relationships/hyperlink" Target="https://www.carersuk.org/help-and-advice/guides-and-tools/#videos" TargetMode="External"/></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5E1_C3BB188C.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ustomXml" Target="../ink/ink1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jpeg"/><Relationship Id="rId7" Type="http://schemas.openxmlformats.org/officeDocument/2006/relationships/customXml" Target="../ink/ink1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nidirect.gov.uk/articles/managing-your-affairs-and-enduring-power-attorney" TargetMode="External"/><Relationship Id="rId5" Type="http://schemas.openxmlformats.org/officeDocument/2006/relationships/hyperlink" Target="https://www.mygov.scot/power-of-attorney" TargetMode="External"/><Relationship Id="rId4" Type="http://schemas.openxmlformats.org/officeDocument/2006/relationships/hyperlink" Target="https://www.gov.uk/power-of-attorne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mailto:powerofattorneyday@carersuk.org"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customXml" Target="../ink/ink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5.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customXml" Target="../ink/ink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C8115A-9044-73CF-E1DE-1DF27B61877C}"/>
              </a:ext>
            </a:extLst>
          </p:cNvPr>
          <p:cNvSpPr/>
          <p:nvPr/>
        </p:nvSpPr>
        <p:spPr>
          <a:xfrm>
            <a:off x="0" y="0"/>
            <a:ext cx="12192000" cy="54598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6DC3B98-5ACF-F456-97DF-1E854C50960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374596" y="1527062"/>
            <a:ext cx="5428399" cy="2392625"/>
          </a:xfrm>
          <a:prstGeom prst="rect">
            <a:avLst/>
          </a:prstGeom>
        </p:spPr>
      </p:pic>
      <p:pic>
        <p:nvPicPr>
          <p:cNvPr id="10" name="Picture 9" descr="A black background with red and grey text&#10;&#10;AI-generated content may be incorrect.">
            <a:extLst>
              <a:ext uri="{FF2B5EF4-FFF2-40B4-BE49-F238E27FC236}">
                <a16:creationId xmlns:a16="http://schemas.microsoft.com/office/drawing/2014/main" id="{CACE1BB5-ADE7-4531-5025-DA7E8F7B44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9407" y="4439446"/>
            <a:ext cx="4206017" cy="2978479"/>
          </a:xfrm>
          <a:prstGeom prst="rect">
            <a:avLst/>
          </a:prstGeom>
        </p:spPr>
      </p:pic>
      <p:pic>
        <p:nvPicPr>
          <p:cNvPr id="2" name="Picture 1" descr="A black background with blue text and a yellow arrow&#10;&#10;AI-generated content may be incorrect.">
            <a:extLst>
              <a:ext uri="{FF2B5EF4-FFF2-40B4-BE49-F238E27FC236}">
                <a16:creationId xmlns:a16="http://schemas.microsoft.com/office/drawing/2014/main" id="{FA390AFB-21F6-1FD1-058B-01FFFC33A9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71807" y="4146069"/>
            <a:ext cx="4852900" cy="3402562"/>
          </a:xfrm>
          <a:prstGeom prst="rect">
            <a:avLst/>
          </a:prstGeom>
        </p:spPr>
      </p:pic>
    </p:spTree>
    <p:extLst>
      <p:ext uri="{BB962C8B-B14F-4D97-AF65-F5344CB8AC3E}">
        <p14:creationId xmlns:p14="http://schemas.microsoft.com/office/powerpoint/2010/main" val="401568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42E0B0-6849-AA33-47AB-E67E52E43FA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E6C1324-9339-3E55-4F5A-C9E00B3E5A64}"/>
              </a:ext>
            </a:extLst>
          </p:cNvPr>
          <p:cNvPicPr>
            <a:picLocks noChangeAspect="1"/>
          </p:cNvPicPr>
          <p:nvPr/>
        </p:nvPicPr>
        <p:blipFill>
          <a:blip r:embed="rId3" cstate="hqprint">
            <a:extLst>
              <a:ext uri="{28A0092B-C50C-407E-A947-70E740481C1C}">
                <a14:useLocalDpi xmlns:a14="http://schemas.microsoft.com/office/drawing/2010/main"/>
              </a:ext>
            </a:extLst>
          </a:blip>
          <a:srcRect r="-8164"/>
          <a:stretch>
            <a:fillRect/>
          </a:stretch>
        </p:blipFill>
        <p:spPr>
          <a:xfrm>
            <a:off x="6571119" y="-76800"/>
            <a:ext cx="6078081" cy="74257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8" name="TextBox 27">
            <a:extLst>
              <a:ext uri="{FF2B5EF4-FFF2-40B4-BE49-F238E27FC236}">
                <a16:creationId xmlns:a16="http://schemas.microsoft.com/office/drawing/2014/main" id="{FE1D460C-B0B6-3D0D-36BA-3767C5257828}"/>
              </a:ext>
            </a:extLst>
          </p:cNvPr>
          <p:cNvSpPr txBox="1"/>
          <p:nvPr/>
        </p:nvSpPr>
        <p:spPr>
          <a:xfrm>
            <a:off x="411480" y="991443"/>
            <a:ext cx="733240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How do I start the conversation?</a:t>
            </a:r>
            <a:r>
              <a:rPr lang="en-US" sz="4000" b="1">
                <a:solidFill>
                  <a:srgbClr val="C00000"/>
                </a:solidFill>
                <a:latin typeface="Arial"/>
                <a:cs typeface="Arial"/>
              </a:rPr>
              <a:t> </a:t>
            </a: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0" name="TextBox 29">
            <a:extLst>
              <a:ext uri="{FF2B5EF4-FFF2-40B4-BE49-F238E27FC236}">
                <a16:creationId xmlns:a16="http://schemas.microsoft.com/office/drawing/2014/main" id="{972BFCC6-FCA0-D031-8947-2E2DB3B42802}"/>
              </a:ext>
            </a:extLst>
          </p:cNvPr>
          <p:cNvSpPr txBox="1"/>
          <p:nvPr/>
        </p:nvSpPr>
        <p:spPr>
          <a:xfrm>
            <a:off x="-2861" y="2681378"/>
            <a:ext cx="54080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lvl="1" indent="-171450">
              <a:buFont typeface="Arial,Sans-Serif"/>
              <a:buChar char="•"/>
            </a:pPr>
            <a:r>
              <a:rPr lang="en-US">
                <a:solidFill>
                  <a:srgbClr val="333333"/>
                </a:solidFill>
                <a:latin typeface="Aptos"/>
                <a:ea typeface="Arial"/>
                <a:cs typeface="Arial"/>
              </a:rPr>
              <a:t>Conversations with loved ones about power of attorney need to be handled carefully and at the right time. </a:t>
            </a:r>
          </a:p>
          <a:p>
            <a:pPr lvl="1"/>
            <a:endParaRPr lang="en-US">
              <a:solidFill>
                <a:srgbClr val="333333"/>
              </a:solidFill>
              <a:latin typeface="Aptos"/>
              <a:ea typeface="Arial"/>
              <a:cs typeface="Arial"/>
            </a:endParaRPr>
          </a:p>
          <a:p>
            <a:pPr marL="628650" lvl="1" indent="-171450">
              <a:buFont typeface="Arial,Sans-Serif"/>
              <a:buChar char="•"/>
            </a:pPr>
            <a:r>
              <a:rPr lang="en-US">
                <a:solidFill>
                  <a:srgbClr val="333333"/>
                </a:solidFill>
                <a:latin typeface="Aptos"/>
                <a:ea typeface="Arial"/>
                <a:cs typeface="Arial"/>
              </a:rPr>
              <a:t>Carers UK's conversation starter document offers great guidance and tips:  </a:t>
            </a:r>
            <a:br>
              <a:rPr lang="en-US">
                <a:latin typeface="Aptos"/>
                <a:ea typeface="Arial"/>
                <a:cs typeface="Arial"/>
              </a:rPr>
            </a:br>
            <a:r>
              <a:rPr lang="en-US" b="1">
                <a:solidFill>
                  <a:srgbClr val="C00D17"/>
                </a:solidFill>
                <a:ea typeface="+mn-lt"/>
                <a:cs typeface="+mn-lt"/>
                <a:hlinkClick r:id="rId4">
                  <a:extLst>
                    <a:ext uri="{A12FA001-AC4F-418D-AE19-62706E023703}">
                      <ahyp:hlinkClr xmlns:ahyp="http://schemas.microsoft.com/office/drawing/2018/hyperlinkcolor" val="tx"/>
                    </a:ext>
                  </a:extLst>
                </a:hlinkClick>
              </a:rPr>
              <a:t>powerofattorneyday.org.uk/media/s30pgpva/poa-conversation-starter.pdf</a:t>
            </a:r>
            <a:endParaRPr lang="en-US" b="1">
              <a:solidFill>
                <a:srgbClr val="C00D17"/>
              </a:solidFill>
              <a:latin typeface="Aptos"/>
              <a:ea typeface="Arial"/>
              <a:cs typeface="Arial"/>
              <a:hlinkClick r:id="rId4">
                <a:extLst>
                  <a:ext uri="{A12FA001-AC4F-418D-AE19-62706E023703}">
                    <ahyp:hlinkClr xmlns:ahyp="http://schemas.microsoft.com/office/drawing/2018/hyperlinkcolor" val="tx"/>
                  </a:ext>
                </a:extLst>
              </a:hlinkClick>
            </a:endParaRP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EDA9236-7ABA-A519-5225-C16B7794FA88}"/>
                  </a:ext>
                </a:extLst>
              </p14:cNvPr>
              <p14:cNvContentPartPr/>
              <p14:nvPr/>
            </p14:nvContentPartPr>
            <p14:xfrm>
              <a:off x="549639" y="1661409"/>
              <a:ext cx="4739268" cy="12491"/>
            </p14:xfrm>
          </p:contentPart>
        </mc:Choice>
        <mc:Fallback xmlns="">
          <p:pic>
            <p:nvPicPr>
              <p:cNvPr id="5" name="Ink 4">
                <a:extLst>
                  <a:ext uri="{FF2B5EF4-FFF2-40B4-BE49-F238E27FC236}">
                    <a16:creationId xmlns:a16="http://schemas.microsoft.com/office/drawing/2014/main" id="{BEDA9236-7ABA-A519-5225-C16B7794FA88}"/>
                  </a:ext>
                </a:extLst>
              </p:cNvPr>
              <p:cNvPicPr/>
              <p:nvPr/>
            </p:nvPicPr>
            <p:blipFill>
              <a:blip r:embed="rId6"/>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3019848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FC1B2F-59DA-0922-4B56-432BCBA3E8E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D37FC35-B4C8-51EB-C30D-3A709DF7569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71119" y="0"/>
            <a:ext cx="5700394" cy="68774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8" name="TextBox 27">
            <a:extLst>
              <a:ext uri="{FF2B5EF4-FFF2-40B4-BE49-F238E27FC236}">
                <a16:creationId xmlns:a16="http://schemas.microsoft.com/office/drawing/2014/main" id="{827D857B-3363-4572-8596-A73D6CC7073F}"/>
              </a:ext>
            </a:extLst>
          </p:cNvPr>
          <p:cNvSpPr txBox="1"/>
          <p:nvPr/>
        </p:nvSpPr>
        <p:spPr>
          <a:xfrm>
            <a:off x="411480" y="991443"/>
            <a:ext cx="6475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What other options are there?</a:t>
            </a:r>
            <a:r>
              <a:rPr lang="en-US" sz="4000" b="1">
                <a:solidFill>
                  <a:srgbClr val="C00000"/>
                </a:solidFill>
                <a:latin typeface="Arial"/>
                <a:cs typeface="Arial"/>
              </a:rPr>
              <a:t> </a:t>
            </a: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0" name="TextBox 29">
            <a:extLst>
              <a:ext uri="{FF2B5EF4-FFF2-40B4-BE49-F238E27FC236}">
                <a16:creationId xmlns:a16="http://schemas.microsoft.com/office/drawing/2014/main" id="{17D5634A-4041-EA39-1528-81C3DF2C915E}"/>
              </a:ext>
            </a:extLst>
          </p:cNvPr>
          <p:cNvSpPr txBox="1"/>
          <p:nvPr/>
        </p:nvSpPr>
        <p:spPr>
          <a:xfrm>
            <a:off x="413416" y="2681378"/>
            <a:ext cx="48859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Aptos"/>
                <a:ea typeface="Arial"/>
                <a:cs typeface="Arial"/>
              </a:rPr>
              <a:t>A power of attorney may not always be possible or appropriate. What else can I consider?</a:t>
            </a:r>
            <a:endParaRPr lang="en-US">
              <a:solidFill>
                <a:srgbClr val="000000"/>
              </a:solidFill>
              <a:latin typeface="Aptos"/>
            </a:endParaRPr>
          </a:p>
        </p:txBody>
      </p:sp>
      <p:sp>
        <p:nvSpPr>
          <p:cNvPr id="2" name="TextBox 1">
            <a:extLst>
              <a:ext uri="{FF2B5EF4-FFF2-40B4-BE49-F238E27FC236}">
                <a16:creationId xmlns:a16="http://schemas.microsoft.com/office/drawing/2014/main" id="{EB448185-A850-698E-FCA5-71BB8EC016C2}"/>
              </a:ext>
            </a:extLst>
          </p:cNvPr>
          <p:cNvSpPr txBox="1"/>
          <p:nvPr/>
        </p:nvSpPr>
        <p:spPr>
          <a:xfrm>
            <a:off x="406360" y="3432794"/>
            <a:ext cx="56197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en-US">
                <a:solidFill>
                  <a:srgbClr val="333333"/>
                </a:solidFill>
                <a:ea typeface="+mn-lt"/>
                <a:cs typeface="+mn-lt"/>
              </a:rPr>
              <a:t>Deputyship </a:t>
            </a:r>
            <a:endParaRPr lang="en-US"/>
          </a:p>
          <a:p>
            <a:pPr marL="742950" lvl="1" indent="-285750">
              <a:buFont typeface="Arial"/>
              <a:buChar char="•"/>
            </a:pPr>
            <a:r>
              <a:rPr lang="en-US">
                <a:solidFill>
                  <a:srgbClr val="333333"/>
                </a:solidFill>
                <a:ea typeface="+mn-lt"/>
                <a:cs typeface="+mn-lt"/>
              </a:rPr>
              <a:t>Third-party mandate </a:t>
            </a:r>
            <a:endParaRPr lang="en-US"/>
          </a:p>
          <a:p>
            <a:pPr marL="742950" lvl="1" indent="-285750">
              <a:buFont typeface="Arial"/>
              <a:buChar char="•"/>
            </a:pPr>
            <a:r>
              <a:rPr lang="en-US" err="1">
                <a:solidFill>
                  <a:srgbClr val="333333"/>
                </a:solidFill>
                <a:ea typeface="+mn-lt"/>
                <a:cs typeface="+mn-lt"/>
              </a:rPr>
              <a:t>Appointeeship</a:t>
            </a:r>
            <a:r>
              <a:rPr lang="en-US">
                <a:solidFill>
                  <a:srgbClr val="333333"/>
                </a:solidFill>
                <a:ea typeface="+mn-lt"/>
                <a:cs typeface="+mn-lt"/>
              </a:rPr>
              <a:t> </a:t>
            </a:r>
            <a:endParaRPr lang="en-US"/>
          </a:p>
          <a:p>
            <a:pPr marL="742950" lvl="1" indent="-285750">
              <a:buFont typeface="Arial"/>
              <a:buChar char="•"/>
            </a:pPr>
            <a:r>
              <a:rPr lang="en-US">
                <a:solidFill>
                  <a:srgbClr val="333333"/>
                </a:solidFill>
                <a:ea typeface="+mn-lt"/>
                <a:cs typeface="+mn-lt"/>
              </a:rPr>
              <a:t>Advance statement / advance decision </a:t>
            </a:r>
            <a:endParaRPr lang="en-US"/>
          </a:p>
          <a:p>
            <a:pPr marL="742950" lvl="1" indent="-285750">
              <a:buFont typeface="Arial"/>
              <a:buChar char="•"/>
            </a:pPr>
            <a:r>
              <a:rPr lang="en-US">
                <a:solidFill>
                  <a:srgbClr val="333333"/>
                </a:solidFill>
                <a:ea typeface="+mn-lt"/>
                <a:cs typeface="+mn-lt"/>
              </a:rPr>
              <a:t>Will planning</a:t>
            </a:r>
            <a:endParaRPr lang="en-US"/>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A7B48B9-7DDA-2C7D-9CE0-9F72FFA9CFE4}"/>
                  </a:ext>
                </a:extLst>
              </p14:cNvPr>
              <p14:cNvContentPartPr/>
              <p14:nvPr/>
            </p14:nvContentPartPr>
            <p14:xfrm>
              <a:off x="549639" y="1661409"/>
              <a:ext cx="4739268" cy="12491"/>
            </p14:xfrm>
          </p:contentPart>
        </mc:Choice>
        <mc:Fallback xmlns="">
          <p:pic>
            <p:nvPicPr>
              <p:cNvPr id="6" name="Ink 5">
                <a:extLst>
                  <a:ext uri="{FF2B5EF4-FFF2-40B4-BE49-F238E27FC236}">
                    <a16:creationId xmlns:a16="http://schemas.microsoft.com/office/drawing/2014/main" id="{6A7B48B9-7DDA-2C7D-9CE0-9F72FFA9CFE4}"/>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192403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C05EAF-A03B-1A00-9DED-B6E971029894}"/>
            </a:ext>
          </a:extLst>
        </p:cNvPr>
        <p:cNvGrpSpPr/>
        <p:nvPr/>
      </p:nvGrpSpPr>
      <p:grpSpPr>
        <a:xfrm>
          <a:off x="0" y="0"/>
          <a:ext cx="0" cy="0"/>
          <a:chOff x="0" y="0"/>
          <a:chExt cx="0" cy="0"/>
        </a:xfrm>
      </p:grpSpPr>
      <p:pic>
        <p:nvPicPr>
          <p:cNvPr id="10" name="Picture 9" descr="A person sitting on a couch with a computer and a person holding a mug&#10;&#10;AI-generated content may be incorrect.">
            <a:extLst>
              <a:ext uri="{FF2B5EF4-FFF2-40B4-BE49-F238E27FC236}">
                <a16:creationId xmlns:a16="http://schemas.microsoft.com/office/drawing/2014/main" id="{8CCE4387-35A1-E2A8-5076-4BF2E1612C23}"/>
              </a:ext>
            </a:extLst>
          </p:cNvPr>
          <p:cNvPicPr>
            <a:picLocks noChangeAspect="1"/>
          </p:cNvPicPr>
          <p:nvPr/>
        </p:nvPicPr>
        <p:blipFill>
          <a:blip r:embed="rId3" cstate="hqprint">
            <a:extLst>
              <a:ext uri="{28A0092B-C50C-407E-A947-70E740481C1C}">
                <a14:useLocalDpi xmlns:a14="http://schemas.microsoft.com/office/drawing/2010/main"/>
              </a:ext>
            </a:extLst>
          </a:blip>
          <a:srcRect b="-143"/>
          <a:stretch>
            <a:fillRect/>
          </a:stretch>
        </p:blipFill>
        <p:spPr>
          <a:xfrm>
            <a:off x="6571119" y="10"/>
            <a:ext cx="5615990" cy="687266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2" name="TextBox 31">
            <a:extLst>
              <a:ext uri="{FF2B5EF4-FFF2-40B4-BE49-F238E27FC236}">
                <a16:creationId xmlns:a16="http://schemas.microsoft.com/office/drawing/2014/main" id="{34FB154E-A3CB-E4C5-26BE-78F5008C40CB}"/>
              </a:ext>
            </a:extLst>
          </p:cNvPr>
          <p:cNvSpPr txBox="1"/>
          <p:nvPr/>
        </p:nvSpPr>
        <p:spPr>
          <a:xfrm>
            <a:off x="421249" y="991443"/>
            <a:ext cx="5117230"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Sources of support: </a:t>
            </a: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4" name="TextBox 33">
            <a:extLst>
              <a:ext uri="{FF2B5EF4-FFF2-40B4-BE49-F238E27FC236}">
                <a16:creationId xmlns:a16="http://schemas.microsoft.com/office/drawing/2014/main" id="{B07C606A-785A-A73D-FA0B-7B50D009B66A}"/>
              </a:ext>
            </a:extLst>
          </p:cNvPr>
          <p:cNvSpPr txBox="1"/>
          <p:nvPr/>
        </p:nvSpPr>
        <p:spPr>
          <a:xfrm>
            <a:off x="4194" y="2681378"/>
            <a:ext cx="60960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r>
              <a:rPr lang="en-US">
                <a:solidFill>
                  <a:srgbClr val="000000"/>
                </a:solidFill>
                <a:highlight>
                  <a:srgbClr val="FFFFFF"/>
                </a:highlight>
                <a:latin typeface="Aptos"/>
                <a:ea typeface="Arial"/>
                <a:cs typeface="Arial"/>
              </a:rPr>
              <a:t>Power of Attorney Day website</a:t>
            </a:r>
            <a:endParaRPr lang="en-US">
              <a:latin typeface="Aptos"/>
            </a:endParaRPr>
          </a:p>
          <a:p>
            <a:pPr marL="457200"/>
            <a:r>
              <a:rPr lang="en-US" b="1" u="sng">
                <a:solidFill>
                  <a:srgbClr val="C00D17"/>
                </a:solidFill>
                <a:highlight>
                  <a:srgbClr val="FFFFFF"/>
                </a:highlight>
                <a:latin typeface="Aptos"/>
                <a:ea typeface="Arial"/>
                <a:cs typeface="Arial"/>
              </a:rPr>
              <a:t>powerofattorneyday.org.uk</a:t>
            </a:r>
            <a:r>
              <a:rPr lang="en-US" b="1">
                <a:solidFill>
                  <a:srgbClr val="000000"/>
                </a:solidFill>
                <a:highlight>
                  <a:srgbClr val="FFFFFF"/>
                </a:highlight>
                <a:latin typeface="Aptos"/>
                <a:ea typeface="Arial"/>
                <a:cs typeface="Arial"/>
              </a:rPr>
              <a:t> </a:t>
            </a:r>
          </a:p>
          <a:p>
            <a:pPr marL="457200"/>
            <a:endParaRPr lang="en-US">
              <a:solidFill>
                <a:srgbClr val="000000"/>
              </a:solidFill>
              <a:highlight>
                <a:srgbClr val="FFFFFF"/>
              </a:highlight>
              <a:latin typeface="Aptos"/>
              <a:ea typeface="Arial"/>
              <a:cs typeface="Arial"/>
            </a:endParaRPr>
          </a:p>
          <a:p>
            <a:pPr marL="457200"/>
            <a:r>
              <a:rPr lang="en-US">
                <a:solidFill>
                  <a:srgbClr val="000000"/>
                </a:solidFill>
                <a:highlight>
                  <a:srgbClr val="FFFFFF"/>
                </a:highlight>
                <a:latin typeface="Aptos"/>
                <a:ea typeface="Source Sans Pro"/>
                <a:cs typeface="Arial"/>
              </a:rPr>
              <a:t>Power of Attorney Day resources </a:t>
            </a:r>
          </a:p>
          <a:p>
            <a:pPr marL="457200"/>
            <a:r>
              <a:rPr lang="en-US" b="1" u="sng">
                <a:solidFill>
                  <a:srgbClr val="C00D17"/>
                </a:solidFill>
                <a:highlight>
                  <a:srgbClr val="FFFFFF"/>
                </a:highlight>
                <a:latin typeface="Aptos"/>
                <a:ea typeface="Source Sans Pro"/>
                <a:cs typeface="Arial"/>
              </a:rPr>
              <a:t>powerofattorneyday.org.uk/resources</a:t>
            </a:r>
            <a:r>
              <a:rPr lang="en-US">
                <a:solidFill>
                  <a:srgbClr val="000000"/>
                </a:solidFill>
                <a:highlight>
                  <a:srgbClr val="FFFFFF"/>
                </a:highlight>
                <a:latin typeface="Aptos"/>
                <a:ea typeface="Source Sans Pro"/>
                <a:cs typeface="Arial"/>
              </a:rPr>
              <a:t> </a:t>
            </a:r>
          </a:p>
          <a:p>
            <a:pPr marL="457200"/>
            <a:endParaRPr lang="en-US">
              <a:solidFill>
                <a:srgbClr val="000000"/>
              </a:solidFill>
              <a:highlight>
                <a:srgbClr val="FFFFFF"/>
              </a:highlight>
              <a:latin typeface="Aptos"/>
              <a:ea typeface="Source Sans Pro"/>
              <a:cs typeface="Arial"/>
            </a:endParaRPr>
          </a:p>
          <a:p>
            <a:pPr marL="457200"/>
            <a:r>
              <a:rPr lang="en-US">
                <a:solidFill>
                  <a:srgbClr val="000000"/>
                </a:solidFill>
                <a:highlight>
                  <a:srgbClr val="FFFFFF"/>
                </a:highlight>
                <a:latin typeface="Aptos"/>
                <a:ea typeface="Source Sans Pro"/>
                <a:cs typeface="Arial"/>
              </a:rPr>
              <a:t>Guides, videos and factsheets: </a:t>
            </a:r>
            <a:br>
              <a:rPr lang="en-US">
                <a:highlight>
                  <a:srgbClr val="FFFFFF"/>
                </a:highlight>
                <a:latin typeface="Aptos"/>
                <a:ea typeface="Source Sans Pro"/>
                <a:cs typeface="Arial"/>
              </a:rPr>
            </a:br>
            <a:r>
              <a:rPr lang="en-US" b="1">
                <a:solidFill>
                  <a:srgbClr val="C00D17"/>
                </a:solidFill>
                <a:highlight>
                  <a:srgbClr val="FFFFFF"/>
                </a:highlight>
                <a:latin typeface="Aptos"/>
                <a:ea typeface="Source Sans Pro"/>
                <a:cs typeface="Arial"/>
                <a:hlinkClick r:id="rId4">
                  <a:extLst>
                    <a:ext uri="{A12FA001-AC4F-418D-AE19-62706E023703}">
                      <ahyp:hlinkClr xmlns:ahyp="http://schemas.microsoft.com/office/drawing/2018/hyperlinkcolor" val="tx"/>
                    </a:ext>
                  </a:extLst>
                </a:hlinkClick>
              </a:rPr>
              <a:t>Guides and tools | Carers UK</a:t>
            </a:r>
            <a:r>
              <a:rPr lang="en-US" b="1">
                <a:solidFill>
                  <a:srgbClr val="C00D17"/>
                </a:solidFill>
                <a:highlight>
                  <a:srgbClr val="FFFFFF"/>
                </a:highlight>
                <a:latin typeface="Aptos"/>
                <a:ea typeface="Source Sans Pro"/>
                <a:cs typeface="Arial"/>
              </a:rPr>
              <a:t> </a:t>
            </a:r>
          </a:p>
          <a:p>
            <a:pPr marL="457200"/>
            <a:endParaRPr lang="en-US">
              <a:solidFill>
                <a:srgbClr val="000000"/>
              </a:solidFill>
              <a:highlight>
                <a:srgbClr val="FFFFFF"/>
              </a:highlight>
              <a:latin typeface="Aptos"/>
              <a:ea typeface="Source Sans Pro"/>
              <a:cs typeface="Arial"/>
            </a:endParaRPr>
          </a:p>
          <a:p>
            <a:pPr marL="457200"/>
            <a:r>
              <a:rPr lang="en-US">
                <a:solidFill>
                  <a:srgbClr val="000000"/>
                </a:solidFill>
                <a:highlight>
                  <a:srgbClr val="FFFFFF"/>
                </a:highlight>
                <a:latin typeface="Aptos"/>
                <a:ea typeface="Source Sans Pro"/>
                <a:cs typeface="Arial"/>
              </a:rPr>
              <a:t>Carers UK Helpline</a:t>
            </a:r>
            <a:endParaRPr lang="en-US">
              <a:latin typeface="Aptos"/>
            </a:endParaRPr>
          </a:p>
          <a:p>
            <a:pPr marL="457200"/>
            <a:r>
              <a:rPr lang="en-US" b="1" u="sng">
                <a:solidFill>
                  <a:srgbClr val="C00D17"/>
                </a:solidFill>
                <a:highlight>
                  <a:srgbClr val="FFFFFF"/>
                </a:highlight>
                <a:latin typeface="Aptos"/>
                <a:ea typeface="Calibri"/>
                <a:cs typeface="Calibri"/>
                <a:hlinkClick r:id="rId5">
                  <a:extLst>
                    <a:ext uri="{A12FA001-AC4F-418D-AE19-62706E023703}">
                      <ahyp:hlinkClr xmlns:ahyp="http://schemas.microsoft.com/office/drawing/2018/hyperlinkcolor" val="tx"/>
                    </a:ext>
                  </a:extLst>
                </a:hlinkClick>
              </a:rPr>
              <a:t>advice@carersuk.org</a:t>
            </a:r>
            <a:endParaRPr lang="en-US" b="1" u="sng">
              <a:solidFill>
                <a:srgbClr val="C00D17"/>
              </a:solidFill>
              <a:highlight>
                <a:srgbClr val="FFFFFF"/>
              </a:highlight>
              <a:latin typeface="Aptos"/>
              <a:ea typeface="Calibri"/>
              <a:cs typeface="Calibri"/>
            </a:endParaRPr>
          </a:p>
          <a:p>
            <a:pPr marL="457200"/>
            <a:endParaRPr lang="en-US" b="1">
              <a:solidFill>
                <a:srgbClr val="000000"/>
              </a:solidFill>
              <a:highlight>
                <a:srgbClr val="FFFFFF"/>
              </a:highlight>
              <a:latin typeface="Aptos"/>
              <a:ea typeface="Source Sans Pro"/>
              <a:cs typeface="Arial"/>
            </a:endParaRPr>
          </a:p>
          <a:p>
            <a:pPr marL="457200"/>
            <a:endParaRPr lang="en-US">
              <a:solidFill>
                <a:srgbClr val="333333"/>
              </a:solidFill>
              <a:highlight>
                <a:srgbClr val="FFFFFF"/>
              </a:highlight>
              <a:latin typeface="Source Sans Pro"/>
              <a:ea typeface="Source Sans Pro"/>
              <a:cs typeface="Arial"/>
            </a:endParaRPr>
          </a:p>
          <a:p>
            <a:pPr marL="628650" lvl="1" indent="-171450">
              <a:buFont typeface="Arial,Sans-Serif"/>
              <a:buChar char="•"/>
            </a:pPr>
            <a:endParaRPr lang="en-US">
              <a:solidFill>
                <a:srgbClr val="333333"/>
              </a:solidFill>
              <a:latin typeface="Aptos"/>
              <a:ea typeface="Arial"/>
              <a:cs typeface="Arial"/>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CA35B56-D061-E3A9-59F3-E8320462721A}"/>
                  </a:ext>
                </a:extLst>
              </p14:cNvPr>
              <p14:cNvContentPartPr/>
              <p14:nvPr/>
            </p14:nvContentPartPr>
            <p14:xfrm>
              <a:off x="549639" y="1661409"/>
              <a:ext cx="4739268" cy="12491"/>
            </p14:xfrm>
          </p:contentPart>
        </mc:Choice>
        <mc:Fallback xmlns="">
          <p:pic>
            <p:nvPicPr>
              <p:cNvPr id="3" name="Ink 2">
                <a:extLst>
                  <a:ext uri="{FF2B5EF4-FFF2-40B4-BE49-F238E27FC236}">
                    <a16:creationId xmlns:a16="http://schemas.microsoft.com/office/drawing/2014/main" id="{9CA35B56-D061-E3A9-59F3-E8320462721A}"/>
                  </a:ext>
                </a:extLst>
              </p:cNvPr>
              <p:cNvPicPr/>
              <p:nvPr/>
            </p:nvPicPr>
            <p:blipFill>
              <a:blip r:embed="rId7"/>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3008378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E67F7-9DD9-3A2E-4DF8-F43DA8273D66}"/>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09CE117-2CE9-07DA-6AA5-89A3BCD28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6094DF-62BB-FA6A-E6E3-C7452D74B565}"/>
              </a:ext>
            </a:extLst>
          </p:cNvPr>
          <p:cNvSpPr txBox="1"/>
          <p:nvPr/>
        </p:nvSpPr>
        <p:spPr>
          <a:xfrm>
            <a:off x="411480" y="991443"/>
            <a:ext cx="6845570" cy="1087819"/>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2800" b="1">
                <a:solidFill>
                  <a:srgbClr val="C00000"/>
                </a:solidFill>
                <a:highlight>
                  <a:srgbClr val="FFFF00"/>
                </a:highlight>
                <a:latin typeface="Arial"/>
                <a:cs typeface="Arial"/>
              </a:rPr>
              <a:t>Space for you </a:t>
            </a:r>
            <a:r>
              <a:rPr lang="en-US" sz="2800" b="1" dirty="0">
                <a:solidFill>
                  <a:srgbClr val="C00000"/>
                </a:solidFill>
                <a:highlight>
                  <a:srgbClr val="FFFF00"/>
                </a:highlight>
                <a:latin typeface="Arial"/>
                <a:cs typeface="Arial"/>
              </a:rPr>
              <a:t>/ your </a:t>
            </a:r>
            <a:r>
              <a:rPr lang="en-US" sz="2800" b="1" dirty="0" err="1">
                <a:solidFill>
                  <a:srgbClr val="C00000"/>
                </a:solidFill>
                <a:highlight>
                  <a:srgbClr val="FFFF00"/>
                </a:highlight>
                <a:latin typeface="Arial"/>
                <a:cs typeface="Arial"/>
              </a:rPr>
              <a:t>organisation</a:t>
            </a:r>
            <a:r>
              <a:rPr lang="en-US" sz="2800" b="1" dirty="0">
                <a:solidFill>
                  <a:srgbClr val="C00000"/>
                </a:solidFill>
                <a:highlight>
                  <a:srgbClr val="FFFF00"/>
                </a:highlight>
                <a:latin typeface="Arial"/>
                <a:cs typeface="Arial"/>
              </a:rPr>
              <a:t> </a:t>
            </a:r>
            <a:r>
              <a:rPr lang="en-US" sz="2800" b="1">
                <a:solidFill>
                  <a:srgbClr val="C00000"/>
                </a:solidFill>
                <a:highlight>
                  <a:srgbClr val="FFFF00"/>
                </a:highlight>
                <a:latin typeface="Arial"/>
                <a:cs typeface="Arial"/>
              </a:rPr>
              <a:t>to add your own information and sources of support:  </a:t>
            </a:r>
          </a:p>
          <a:p>
            <a:pPr>
              <a:lnSpc>
                <a:spcPct val="90000"/>
              </a:lnSpc>
              <a:spcBef>
                <a:spcPct val="0"/>
              </a:spcBef>
              <a:spcAft>
                <a:spcPts val="600"/>
              </a:spcAft>
            </a:pPr>
            <a:endParaRPr lang="en-US" sz="3400" b="1" kern="1200">
              <a:solidFill>
                <a:schemeClr val="tx1"/>
              </a:solidFill>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8E3A7CE-FD04-3057-C270-154C106E3351}"/>
                  </a:ext>
                </a:extLst>
              </p14:cNvPr>
              <p14:cNvContentPartPr/>
              <p14:nvPr/>
            </p14:nvContentPartPr>
            <p14:xfrm>
              <a:off x="549639" y="1661409"/>
              <a:ext cx="4739268" cy="12491"/>
            </p14:xfrm>
          </p:contentPart>
        </mc:Choice>
        <mc:Fallback xmlns="">
          <p:pic>
            <p:nvPicPr>
              <p:cNvPr id="3" name="Ink 2">
                <a:extLst>
                  <a:ext uri="{FF2B5EF4-FFF2-40B4-BE49-F238E27FC236}">
                    <a16:creationId xmlns:a16="http://schemas.microsoft.com/office/drawing/2014/main" id="{A8E3A7CE-FD04-3057-C270-154C106E3351}"/>
                  </a:ext>
                </a:extLst>
              </p:cNvPr>
              <p:cNvPicPr/>
              <p:nvPr/>
            </p:nvPicPr>
            <p:blipFill>
              <a:blip r:embed="rId4"/>
              <a:stretch>
                <a:fillRect/>
              </a:stretch>
            </p:blipFill>
            <p:spPr>
              <a:xfrm>
                <a:off x="531641" y="1633020"/>
                <a:ext cx="4774904" cy="68701"/>
              </a:xfrm>
              <a:prstGeom prst="rect">
                <a:avLst/>
              </a:prstGeom>
            </p:spPr>
          </p:pic>
        </mc:Fallback>
      </mc:AlternateContent>
      <p:sp>
        <p:nvSpPr>
          <p:cNvPr id="4" name="TextBox 3">
            <a:extLst>
              <a:ext uri="{FF2B5EF4-FFF2-40B4-BE49-F238E27FC236}">
                <a16:creationId xmlns:a16="http://schemas.microsoft.com/office/drawing/2014/main" id="{EA9E2D8B-080D-8C60-7B43-D2BCFB0E3711}"/>
              </a:ext>
            </a:extLst>
          </p:cNvPr>
          <p:cNvSpPr txBox="1"/>
          <p:nvPr/>
        </p:nvSpPr>
        <p:spPr>
          <a:xfrm>
            <a:off x="411530" y="2628418"/>
            <a:ext cx="4947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highlight>
                  <a:srgbClr val="FFFFFF"/>
                </a:highlight>
                <a:latin typeface="Aptos"/>
                <a:ea typeface="Source Sans Pro"/>
              </a:rPr>
              <a:t>Add your content here </a:t>
            </a:r>
            <a:r>
              <a:rPr lang="en-US">
                <a:solidFill>
                  <a:srgbClr val="333333"/>
                </a:solidFill>
                <a:highlight>
                  <a:srgbClr val="FFFFFF"/>
                </a:highlight>
                <a:latin typeface="Aptos Display"/>
                <a:ea typeface="Source Sans Pro"/>
              </a:rPr>
              <a:t> </a:t>
            </a:r>
            <a:endParaRPr lang="en-US">
              <a:latin typeface="Aptos Display"/>
            </a:endParaRPr>
          </a:p>
        </p:txBody>
      </p:sp>
    </p:spTree>
    <p:extLst>
      <p:ext uri="{BB962C8B-B14F-4D97-AF65-F5344CB8AC3E}">
        <p14:creationId xmlns:p14="http://schemas.microsoft.com/office/powerpoint/2010/main" val="214265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30068-E071-A26D-1DAB-B983C6DDBE32}"/>
            </a:ext>
          </a:extLst>
        </p:cNvPr>
        <p:cNvGrpSpPr/>
        <p:nvPr/>
      </p:nvGrpSpPr>
      <p:grpSpPr>
        <a:xfrm>
          <a:off x="0" y="0"/>
          <a:ext cx="0" cy="0"/>
          <a:chOff x="0" y="0"/>
          <a:chExt cx="0" cy="0"/>
        </a:xfrm>
      </p:grpSpPr>
      <p:pic>
        <p:nvPicPr>
          <p:cNvPr id="10" name="Picture 9" descr="A person and person looking at a phone&#10;&#10;AI-generated content may be incorrect.">
            <a:extLst>
              <a:ext uri="{FF2B5EF4-FFF2-40B4-BE49-F238E27FC236}">
                <a16:creationId xmlns:a16="http://schemas.microsoft.com/office/drawing/2014/main" id="{C000A631-A9A2-082A-489C-6AF41279CF1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571119" y="10"/>
            <a:ext cx="5626077" cy="68628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2" name="TextBox 31">
            <a:extLst>
              <a:ext uri="{FF2B5EF4-FFF2-40B4-BE49-F238E27FC236}">
                <a16:creationId xmlns:a16="http://schemas.microsoft.com/office/drawing/2014/main" id="{BBAE6412-F34E-D155-4532-728DF1D337E4}"/>
              </a:ext>
            </a:extLst>
          </p:cNvPr>
          <p:cNvSpPr txBox="1"/>
          <p:nvPr/>
        </p:nvSpPr>
        <p:spPr>
          <a:xfrm>
            <a:off x="411480" y="991443"/>
            <a:ext cx="4443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Discussion points </a:t>
            </a:r>
            <a:endParaRPr lang="en-US"/>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4" name="TextBox 33">
            <a:extLst>
              <a:ext uri="{FF2B5EF4-FFF2-40B4-BE49-F238E27FC236}">
                <a16:creationId xmlns:a16="http://schemas.microsoft.com/office/drawing/2014/main" id="{860DE8FF-5020-9523-4FE4-58EFAC511D93}"/>
              </a:ext>
            </a:extLst>
          </p:cNvPr>
          <p:cNvSpPr txBox="1"/>
          <p:nvPr/>
        </p:nvSpPr>
        <p:spPr>
          <a:xfrm>
            <a:off x="4194" y="2681378"/>
            <a:ext cx="60960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en-US">
                <a:solidFill>
                  <a:srgbClr val="333333"/>
                </a:solidFill>
                <a:cs typeface="Arial"/>
              </a:rPr>
              <a:t>What situations can you imagine needing to use a power of attorney? </a:t>
            </a:r>
            <a:endParaRPr lang="en-US" dirty="0">
              <a:solidFill>
                <a:srgbClr val="333333"/>
              </a:solidFill>
              <a:cs typeface="Arial"/>
            </a:endParaRPr>
          </a:p>
          <a:p>
            <a:pPr marL="742950" lvl="1" indent="-285750">
              <a:buFont typeface="Arial"/>
              <a:buChar char="•"/>
            </a:pPr>
            <a:endParaRPr lang="en-US" dirty="0">
              <a:solidFill>
                <a:srgbClr val="333333"/>
              </a:solidFill>
              <a:latin typeface="Aptos"/>
              <a:ea typeface="Source Sans Pro"/>
              <a:cs typeface="Arial"/>
            </a:endParaRPr>
          </a:p>
          <a:p>
            <a:pPr marL="742950" lvl="1" indent="-285750">
              <a:buFont typeface="Arial"/>
              <a:buChar char="•"/>
            </a:pPr>
            <a:r>
              <a:rPr lang="en-US">
                <a:solidFill>
                  <a:srgbClr val="333333"/>
                </a:solidFill>
                <a:latin typeface="Aptos"/>
                <a:ea typeface="Source Sans Pro"/>
                <a:cs typeface="Arial"/>
              </a:rPr>
              <a:t>What might hold you back from putting a power of attorney in place for yourself? </a:t>
            </a:r>
            <a:endParaRPr lang="en-US" dirty="0">
              <a:solidFill>
                <a:srgbClr val="333333"/>
              </a:solidFill>
              <a:latin typeface="Aptos"/>
              <a:ea typeface="Source Sans Pro"/>
              <a:cs typeface="Arial"/>
            </a:endParaRPr>
          </a:p>
          <a:p>
            <a:pPr marL="742950" lvl="1" indent="-285750">
              <a:buFont typeface="Arial"/>
              <a:buChar char="•"/>
            </a:pPr>
            <a:endParaRPr lang="en-US" dirty="0">
              <a:solidFill>
                <a:srgbClr val="333333"/>
              </a:solidFill>
              <a:latin typeface="Aptos"/>
              <a:ea typeface="Source Sans Pro"/>
              <a:cs typeface="Arial"/>
            </a:endParaRPr>
          </a:p>
          <a:p>
            <a:pPr marL="742950" lvl="1" indent="-285750">
              <a:buFont typeface="Arial"/>
              <a:buChar char="•"/>
            </a:pPr>
            <a:r>
              <a:rPr lang="en-US" dirty="0">
                <a:solidFill>
                  <a:srgbClr val="333333"/>
                </a:solidFill>
                <a:latin typeface="Aptos"/>
                <a:ea typeface="Source Sans Pro"/>
                <a:cs typeface="Arial"/>
              </a:rPr>
              <a:t>What might hold a loved one back from putting a power of attor</a:t>
            </a:r>
            <a:r>
              <a:rPr lang="en-US">
                <a:solidFill>
                  <a:srgbClr val="333333"/>
                </a:solidFill>
                <a:latin typeface="Aptos"/>
                <a:ea typeface="Source Sans Pro"/>
                <a:cs typeface="Arial"/>
              </a:rPr>
              <a:t>ney in place? </a:t>
            </a:r>
            <a:endParaRPr lang="en-US" dirty="0">
              <a:solidFill>
                <a:srgbClr val="333333"/>
              </a:solidFill>
              <a:latin typeface="Aptos"/>
              <a:ea typeface="Source Sans Pro"/>
              <a:cs typeface="Arial"/>
            </a:endParaRPr>
          </a:p>
          <a:p>
            <a:pPr marL="742950" lvl="1" indent="-285750">
              <a:buFont typeface="Arial"/>
              <a:buChar char="•"/>
            </a:pPr>
            <a:endParaRPr lang="en-US" dirty="0">
              <a:solidFill>
                <a:srgbClr val="333333"/>
              </a:solidFill>
              <a:latin typeface="Aptos"/>
              <a:ea typeface="Source Sans Pro"/>
              <a:cs typeface="Arial"/>
            </a:endParaRPr>
          </a:p>
          <a:p>
            <a:pPr marL="742950" lvl="1" indent="-285750">
              <a:buFont typeface="Arial"/>
              <a:buChar char="•"/>
            </a:pPr>
            <a:r>
              <a:rPr lang="en-US" dirty="0">
                <a:solidFill>
                  <a:srgbClr val="333333"/>
                </a:solidFill>
                <a:latin typeface="Aptos"/>
                <a:ea typeface="Source Sans Pro"/>
                <a:cs typeface="Arial"/>
              </a:rPr>
              <a:t>How do you think increased </a:t>
            </a:r>
            <a:r>
              <a:rPr lang="en-US">
                <a:solidFill>
                  <a:srgbClr val="333333"/>
                </a:solidFill>
                <a:latin typeface="Aptos"/>
                <a:ea typeface="Source Sans Pro"/>
                <a:cs typeface="Arial"/>
              </a:rPr>
              <a:t>knowledge</a:t>
            </a:r>
            <a:r>
              <a:rPr lang="en-US" dirty="0">
                <a:solidFill>
                  <a:srgbClr val="333333"/>
                </a:solidFill>
                <a:latin typeface="Aptos"/>
                <a:ea typeface="Source Sans Pro"/>
                <a:cs typeface="Arial"/>
              </a:rPr>
              <a:t> and uptake of power of attorney might help our workforce / customers / wider stakeholders? </a:t>
            </a:r>
          </a:p>
          <a:p>
            <a:pPr marL="742950" lvl="1" indent="-285750">
              <a:buFont typeface="Arial"/>
              <a:buChar char="•"/>
            </a:pPr>
            <a:endParaRPr lang="en-US" dirty="0">
              <a:solidFill>
                <a:srgbClr val="333333"/>
              </a:solidFill>
              <a:latin typeface="Aptos"/>
              <a:ea typeface="Source Sans Pro"/>
              <a:cs typeface="Arial"/>
            </a:endParaRPr>
          </a:p>
          <a:p>
            <a:pPr marL="742950" lvl="1" indent="-285750">
              <a:buFont typeface="Arial"/>
              <a:buChar char="•"/>
            </a:pPr>
            <a:endParaRPr lang="en-US" dirty="0">
              <a:solidFill>
                <a:srgbClr val="333333"/>
              </a:solidFill>
              <a:latin typeface="Aptos"/>
              <a:ea typeface="Source Sans Pro"/>
              <a:cs typeface="Arial"/>
            </a:endParaRPr>
          </a:p>
          <a:p>
            <a:pPr lvl="1">
              <a:buFont typeface="Arial"/>
              <a:buChar char="•"/>
            </a:pPr>
            <a:endParaRPr lang="en-US">
              <a:solidFill>
                <a:srgbClr val="E7131A"/>
              </a:solidFill>
              <a:highlight>
                <a:srgbClr val="FFFFFF"/>
              </a:highlight>
              <a:latin typeface="Aptos"/>
              <a:ea typeface="Source Sans Pro"/>
              <a:cs typeface="Arial"/>
            </a:endParaRPr>
          </a:p>
          <a:p>
            <a:pPr lvl="1"/>
            <a:endParaRPr lang="en-US" b="1" dirty="0">
              <a:solidFill>
                <a:srgbClr val="C00D17"/>
              </a:solidFill>
              <a:highlight>
                <a:srgbClr val="FFFFFF"/>
              </a:highlight>
              <a:latin typeface="Aptos"/>
              <a:ea typeface="Source Sans Pro"/>
              <a:cs typeface="Arial"/>
            </a:endParaRPr>
          </a:p>
          <a:p>
            <a:pPr marL="628650" lvl="1" indent="-171450">
              <a:buFont typeface="Arial"/>
              <a:buChar char="•"/>
            </a:pPr>
            <a:endParaRPr lang="en-US">
              <a:solidFill>
                <a:srgbClr val="333333"/>
              </a:solidFill>
              <a:latin typeface="Aptos"/>
              <a:ea typeface="Arial"/>
              <a:cs typeface="Arial"/>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10F15B2-8ABD-7C8D-1556-B9007A3ABD4A}"/>
                  </a:ext>
                </a:extLst>
              </p14:cNvPr>
              <p14:cNvContentPartPr/>
              <p14:nvPr/>
            </p14:nvContentPartPr>
            <p14:xfrm>
              <a:off x="549639" y="1661409"/>
              <a:ext cx="4739268" cy="12491"/>
            </p14:xfrm>
          </p:contentPart>
        </mc:Choice>
        <mc:Fallback xmlns="">
          <p:pic>
            <p:nvPicPr>
              <p:cNvPr id="3" name="Ink 2">
                <a:extLst>
                  <a:ext uri="{FF2B5EF4-FFF2-40B4-BE49-F238E27FC236}">
                    <a16:creationId xmlns:a16="http://schemas.microsoft.com/office/drawing/2014/main" id="{410F15B2-8ABD-7C8D-1556-B9007A3ABD4A}"/>
                  </a:ext>
                </a:extLst>
              </p:cNvPr>
              <p:cNvPicPr/>
              <p:nvPr/>
            </p:nvPicPr>
            <p:blipFill>
              <a:blip r:embed="rId6"/>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328381863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B57140-FC70-8D67-1175-E23882FA5401}"/>
            </a:ext>
          </a:extLst>
        </p:cNvPr>
        <p:cNvGrpSpPr/>
        <p:nvPr/>
      </p:nvGrpSpPr>
      <p:grpSpPr>
        <a:xfrm>
          <a:off x="0" y="0"/>
          <a:ext cx="0" cy="0"/>
          <a:chOff x="0" y="0"/>
          <a:chExt cx="0" cy="0"/>
        </a:xfrm>
      </p:grpSpPr>
      <p:pic>
        <p:nvPicPr>
          <p:cNvPr id="10" name="Picture 9" descr="A person and person walking in a park&#10;&#10;AI-generated content may be incorrect.">
            <a:extLst>
              <a:ext uri="{FF2B5EF4-FFF2-40B4-BE49-F238E27FC236}">
                <a16:creationId xmlns:a16="http://schemas.microsoft.com/office/drawing/2014/main" id="{029C91DF-8FC2-8684-494E-23897E73949B}"/>
              </a:ext>
            </a:extLst>
          </p:cNvPr>
          <p:cNvPicPr>
            <a:picLocks noChangeAspect="1"/>
          </p:cNvPicPr>
          <p:nvPr/>
        </p:nvPicPr>
        <p:blipFill>
          <a:blip r:embed="rId3" cstate="hqprint">
            <a:extLst>
              <a:ext uri="{28A0092B-C50C-407E-A947-70E740481C1C}">
                <a14:useLocalDpi xmlns:a14="http://schemas.microsoft.com/office/drawing/2010/main"/>
              </a:ext>
            </a:extLst>
          </a:blip>
          <a:srcRect b="-734"/>
          <a:stretch>
            <a:fillRect/>
          </a:stretch>
        </p:blipFill>
        <p:spPr>
          <a:xfrm>
            <a:off x="6571119" y="10"/>
            <a:ext cx="5619979" cy="68628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2" name="TextBox 31">
            <a:extLst>
              <a:ext uri="{FF2B5EF4-FFF2-40B4-BE49-F238E27FC236}">
                <a16:creationId xmlns:a16="http://schemas.microsoft.com/office/drawing/2014/main" id="{DFB89527-6181-754D-ECF9-DA6674E69207}"/>
              </a:ext>
            </a:extLst>
          </p:cNvPr>
          <p:cNvSpPr txBox="1"/>
          <p:nvPr/>
        </p:nvSpPr>
        <p:spPr>
          <a:xfrm>
            <a:off x="411480" y="991443"/>
            <a:ext cx="4443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Next steps: </a:t>
            </a: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4" name="TextBox 33">
            <a:extLst>
              <a:ext uri="{FF2B5EF4-FFF2-40B4-BE49-F238E27FC236}">
                <a16:creationId xmlns:a16="http://schemas.microsoft.com/office/drawing/2014/main" id="{99BABFED-5DD5-2DCB-D5EC-C49E6C66CB66}"/>
              </a:ext>
            </a:extLst>
          </p:cNvPr>
          <p:cNvSpPr txBox="1"/>
          <p:nvPr/>
        </p:nvSpPr>
        <p:spPr>
          <a:xfrm>
            <a:off x="4194" y="2681378"/>
            <a:ext cx="60960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a:solidFill>
                  <a:srgbClr val="333333"/>
                </a:solidFill>
                <a:latin typeface="Aptos"/>
                <a:ea typeface="Arial"/>
                <a:cs typeface="Arial"/>
              </a:rPr>
              <a:t>If you want to get going now … </a:t>
            </a:r>
            <a:endParaRPr lang="en-US"/>
          </a:p>
          <a:p>
            <a:endParaRPr lang="en-US">
              <a:solidFill>
                <a:srgbClr val="333333"/>
              </a:solidFill>
              <a:latin typeface="Aptos"/>
              <a:ea typeface="Arial"/>
              <a:cs typeface="Arial"/>
            </a:endParaRPr>
          </a:p>
          <a:p>
            <a:pPr lvl="1"/>
            <a:r>
              <a:rPr lang="en-US">
                <a:solidFill>
                  <a:srgbClr val="333333"/>
                </a:solidFill>
                <a:highlight>
                  <a:srgbClr val="FFFFFF"/>
                </a:highlight>
                <a:latin typeface="Aptos"/>
                <a:ea typeface="Source Sans Pro"/>
                <a:cs typeface="Arial"/>
              </a:rPr>
              <a:t>If you’re in </a:t>
            </a:r>
            <a:r>
              <a:rPr lang="en-US" b="1">
                <a:solidFill>
                  <a:srgbClr val="333333"/>
                </a:solidFill>
                <a:highlight>
                  <a:srgbClr val="FFFFFF"/>
                </a:highlight>
                <a:latin typeface="Aptos"/>
                <a:ea typeface="Source Sans Pro"/>
                <a:cs typeface="Arial"/>
              </a:rPr>
              <a:t>England</a:t>
            </a:r>
            <a:r>
              <a:rPr lang="en-US">
                <a:solidFill>
                  <a:srgbClr val="333333"/>
                </a:solidFill>
                <a:highlight>
                  <a:srgbClr val="FFFFFF"/>
                </a:highlight>
                <a:latin typeface="Aptos"/>
                <a:ea typeface="Source Sans Pro"/>
                <a:cs typeface="Arial"/>
              </a:rPr>
              <a:t> or </a:t>
            </a:r>
            <a:r>
              <a:rPr lang="en-US" b="1">
                <a:solidFill>
                  <a:srgbClr val="333333"/>
                </a:solidFill>
                <a:highlight>
                  <a:srgbClr val="FFFFFF"/>
                </a:highlight>
                <a:latin typeface="Aptos"/>
                <a:ea typeface="Source Sans Pro"/>
                <a:cs typeface="Arial"/>
              </a:rPr>
              <a:t>Wales</a:t>
            </a:r>
            <a:r>
              <a:rPr lang="en-US">
                <a:solidFill>
                  <a:srgbClr val="333333"/>
                </a:solidFill>
                <a:highlight>
                  <a:srgbClr val="FFFFFF"/>
                </a:highlight>
                <a:latin typeface="Aptos"/>
                <a:ea typeface="Source Sans Pro"/>
                <a:cs typeface="Arial"/>
              </a:rPr>
              <a:t> visit</a:t>
            </a:r>
            <a:br>
              <a:rPr lang="en-US">
                <a:highlight>
                  <a:srgbClr val="FFFFFF"/>
                </a:highlight>
                <a:latin typeface="Aptos"/>
                <a:ea typeface="Source Sans Pro"/>
                <a:cs typeface="Arial"/>
              </a:rPr>
            </a:br>
            <a:r>
              <a:rPr lang="en-US" b="1">
                <a:solidFill>
                  <a:srgbClr val="C00D17"/>
                </a:solidFill>
                <a:highlight>
                  <a:srgbClr val="FFFFFF"/>
                </a:highlight>
                <a:latin typeface="Aptos"/>
                <a:ea typeface="Source Sans Pro"/>
                <a:cs typeface="Arial"/>
                <a:hlinkClick r:id="rId4">
                  <a:extLst>
                    <a:ext uri="{A12FA001-AC4F-418D-AE19-62706E023703}">
                      <ahyp:hlinkClr xmlns:ahyp="http://schemas.microsoft.com/office/drawing/2018/hyperlinkcolor" val="tx"/>
                    </a:ext>
                  </a:extLst>
                </a:hlinkClick>
              </a:rPr>
              <a:t>gov.uk/power-of-attorney</a:t>
            </a:r>
            <a:endParaRPr lang="en-US" b="1">
              <a:solidFill>
                <a:srgbClr val="C00D17"/>
              </a:solidFill>
              <a:latin typeface="Aptos"/>
              <a:ea typeface="Source Sans Pro"/>
              <a:cs typeface="Arial"/>
              <a:hlinkClick r:id="" action="ppaction://noaction">
                <a:extLst>
                  <a:ext uri="{A12FA001-AC4F-418D-AE19-62706E023703}">
                    <ahyp:hlinkClr xmlns:ahyp="http://schemas.microsoft.com/office/drawing/2018/hyperlinkcolor" val="tx"/>
                  </a:ext>
                </a:extLst>
              </a:hlinkClick>
            </a:endParaRPr>
          </a:p>
          <a:p>
            <a:pPr lvl="1"/>
            <a:endParaRPr lang="en-US">
              <a:solidFill>
                <a:srgbClr val="E7131A"/>
              </a:solidFill>
              <a:highlight>
                <a:srgbClr val="FFFFFF"/>
              </a:highlight>
              <a:latin typeface="Aptos"/>
              <a:ea typeface="Source Sans Pro"/>
              <a:cs typeface="Arial"/>
            </a:endParaRPr>
          </a:p>
          <a:p>
            <a:pPr lvl="1"/>
            <a:r>
              <a:rPr lang="en-US">
                <a:solidFill>
                  <a:srgbClr val="333333"/>
                </a:solidFill>
                <a:highlight>
                  <a:srgbClr val="FFFFFF"/>
                </a:highlight>
                <a:latin typeface="Aptos"/>
                <a:ea typeface="Source Sans Pro"/>
                <a:cs typeface="Arial"/>
              </a:rPr>
              <a:t>If you’re in </a:t>
            </a:r>
            <a:r>
              <a:rPr lang="en-US" b="1">
                <a:solidFill>
                  <a:srgbClr val="333333"/>
                </a:solidFill>
                <a:highlight>
                  <a:srgbClr val="FFFFFF"/>
                </a:highlight>
                <a:latin typeface="Aptos"/>
                <a:ea typeface="Source Sans Pro"/>
                <a:cs typeface="Arial"/>
              </a:rPr>
              <a:t>Scotland</a:t>
            </a:r>
            <a:r>
              <a:rPr lang="en-US">
                <a:solidFill>
                  <a:srgbClr val="333333"/>
                </a:solidFill>
                <a:highlight>
                  <a:srgbClr val="FFFFFF"/>
                </a:highlight>
                <a:latin typeface="Aptos"/>
                <a:ea typeface="Source Sans Pro"/>
                <a:cs typeface="Arial"/>
              </a:rPr>
              <a:t> visit</a:t>
            </a:r>
            <a:br>
              <a:rPr lang="en-US">
                <a:highlight>
                  <a:srgbClr val="FFFFFF"/>
                </a:highlight>
                <a:latin typeface="Aptos"/>
                <a:ea typeface="Source Sans Pro"/>
                <a:cs typeface="Arial"/>
              </a:rPr>
            </a:br>
            <a:r>
              <a:rPr lang="en-US" b="1" err="1">
                <a:solidFill>
                  <a:srgbClr val="C00D17"/>
                </a:solidFill>
                <a:highlight>
                  <a:srgbClr val="FFFFFF"/>
                </a:highlight>
                <a:latin typeface="Aptos"/>
                <a:ea typeface="Source Sans Pro"/>
                <a:cs typeface="Arial"/>
                <a:hlinkClick r:id="rId5">
                  <a:extLst>
                    <a:ext uri="{A12FA001-AC4F-418D-AE19-62706E023703}">
                      <ahyp:hlinkClr xmlns:ahyp="http://schemas.microsoft.com/office/drawing/2018/hyperlinkcolor" val="tx"/>
                    </a:ext>
                  </a:extLst>
                </a:hlinkClick>
              </a:rPr>
              <a:t>mygov.scot</a:t>
            </a:r>
            <a:r>
              <a:rPr lang="en-US" b="1">
                <a:solidFill>
                  <a:srgbClr val="C00D17"/>
                </a:solidFill>
                <a:highlight>
                  <a:srgbClr val="FFFFFF"/>
                </a:highlight>
                <a:latin typeface="Aptos"/>
                <a:ea typeface="Source Sans Pro"/>
                <a:cs typeface="Arial"/>
                <a:hlinkClick r:id="rId5">
                  <a:extLst>
                    <a:ext uri="{A12FA001-AC4F-418D-AE19-62706E023703}">
                      <ahyp:hlinkClr xmlns:ahyp="http://schemas.microsoft.com/office/drawing/2018/hyperlinkcolor" val="tx"/>
                    </a:ext>
                  </a:extLst>
                </a:hlinkClick>
              </a:rPr>
              <a:t>/power-of-attorney</a:t>
            </a:r>
            <a:endParaRPr lang="en-US" b="1">
              <a:solidFill>
                <a:srgbClr val="C00D17"/>
              </a:solidFill>
              <a:latin typeface="Aptos"/>
              <a:hlinkClick r:id="" action="ppaction://noaction">
                <a:extLst>
                  <a:ext uri="{A12FA001-AC4F-418D-AE19-62706E023703}">
                    <ahyp:hlinkClr xmlns:ahyp="http://schemas.microsoft.com/office/drawing/2018/hyperlinkcolor" val="tx"/>
                  </a:ext>
                </a:extLst>
              </a:hlinkClick>
            </a:endParaRPr>
          </a:p>
          <a:p>
            <a:pPr lvl="1">
              <a:buFont typeface="Arial,Sans-Serif"/>
              <a:buChar char="•"/>
            </a:pPr>
            <a:endParaRPr lang="en-US">
              <a:solidFill>
                <a:srgbClr val="E7131A"/>
              </a:solidFill>
              <a:highlight>
                <a:srgbClr val="FFFFFF"/>
              </a:highlight>
              <a:latin typeface="Aptos"/>
              <a:ea typeface="Source Sans Pro"/>
              <a:cs typeface="Arial"/>
            </a:endParaRPr>
          </a:p>
          <a:p>
            <a:pPr lvl="1"/>
            <a:r>
              <a:rPr lang="en-US">
                <a:solidFill>
                  <a:srgbClr val="333333"/>
                </a:solidFill>
                <a:highlight>
                  <a:srgbClr val="FFFFFF"/>
                </a:highlight>
                <a:latin typeface="Aptos"/>
                <a:ea typeface="Source Sans Pro"/>
                <a:cs typeface="Arial"/>
              </a:rPr>
              <a:t>If you’re in </a:t>
            </a:r>
            <a:r>
              <a:rPr lang="en-US" b="1">
                <a:solidFill>
                  <a:srgbClr val="333333"/>
                </a:solidFill>
                <a:highlight>
                  <a:srgbClr val="FFFFFF"/>
                </a:highlight>
                <a:latin typeface="Aptos"/>
                <a:ea typeface="Source Sans Pro"/>
                <a:cs typeface="Arial"/>
              </a:rPr>
              <a:t>Northern Ireland</a:t>
            </a:r>
            <a:r>
              <a:rPr lang="en-US">
                <a:solidFill>
                  <a:srgbClr val="333333"/>
                </a:solidFill>
                <a:highlight>
                  <a:srgbClr val="FFFFFF"/>
                </a:highlight>
                <a:latin typeface="Aptos"/>
                <a:ea typeface="Source Sans Pro"/>
                <a:cs typeface="Arial"/>
              </a:rPr>
              <a:t> visit</a:t>
            </a:r>
            <a:br>
              <a:rPr lang="en-US">
                <a:highlight>
                  <a:srgbClr val="FFFFFF"/>
                </a:highlight>
                <a:latin typeface="Aptos"/>
                <a:ea typeface="Source Sans Pro"/>
                <a:cs typeface="Arial"/>
              </a:rPr>
            </a:br>
            <a:r>
              <a:rPr lang="en-US" b="1">
                <a:solidFill>
                  <a:srgbClr val="C00D17"/>
                </a:solidFill>
                <a:highlight>
                  <a:srgbClr val="FFFFFF"/>
                </a:highlight>
                <a:latin typeface="Aptos"/>
                <a:ea typeface="Source Sans Pro"/>
                <a:cs typeface="Arial"/>
                <a:hlinkClick r:id="rId6">
                  <a:extLst>
                    <a:ext uri="{A12FA001-AC4F-418D-AE19-62706E023703}">
                      <ahyp:hlinkClr xmlns:ahyp="http://schemas.microsoft.com/office/drawing/2018/hyperlinkcolor" val="tx"/>
                    </a:ext>
                  </a:extLst>
                </a:hlinkClick>
              </a:rPr>
              <a:t>nidirect.gov.uk/articles/managing-your-affairs-and-enduring-power-attorney</a:t>
            </a:r>
            <a:r>
              <a:rPr lang="en-US" b="1">
                <a:solidFill>
                  <a:srgbClr val="C00D17"/>
                </a:solidFill>
                <a:highlight>
                  <a:srgbClr val="FFFFFF"/>
                </a:highlight>
                <a:latin typeface="Aptos"/>
                <a:ea typeface="Source Sans Pro"/>
                <a:cs typeface="Arial"/>
              </a:rPr>
              <a:t>  </a:t>
            </a:r>
            <a:endParaRPr lang="en-US" b="1">
              <a:solidFill>
                <a:srgbClr val="C00D17"/>
              </a:solidFill>
              <a:latin typeface="Aptos"/>
            </a:endParaRPr>
          </a:p>
          <a:p>
            <a:pPr marL="628650" lvl="1" indent="-171450">
              <a:buFont typeface="Arial,Sans-Serif"/>
              <a:buChar char="•"/>
            </a:pPr>
            <a:endParaRPr lang="en-US">
              <a:solidFill>
                <a:srgbClr val="333333"/>
              </a:solidFill>
              <a:latin typeface="Aptos"/>
              <a:ea typeface="Arial"/>
              <a:cs typeface="Arial"/>
            </a:endParaRPr>
          </a:p>
        </p:txBody>
      </p:sp>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4068194F-5EE1-F411-09D4-02AE00644455}"/>
                  </a:ext>
                </a:extLst>
              </p14:cNvPr>
              <p14:cNvContentPartPr/>
              <p14:nvPr/>
            </p14:nvContentPartPr>
            <p14:xfrm>
              <a:off x="549639" y="1661409"/>
              <a:ext cx="4739268" cy="12491"/>
            </p14:xfrm>
          </p:contentPart>
        </mc:Choice>
        <mc:Fallback>
          <p:pic>
            <p:nvPicPr>
              <p:cNvPr id="3" name="Ink 2">
                <a:extLst>
                  <a:ext uri="{FF2B5EF4-FFF2-40B4-BE49-F238E27FC236}">
                    <a16:creationId xmlns:a16="http://schemas.microsoft.com/office/drawing/2014/main" id="{4068194F-5EE1-F411-09D4-02AE00644455}"/>
                  </a:ext>
                </a:extLst>
              </p:cNvPr>
              <p:cNvPicPr/>
              <p:nvPr/>
            </p:nvPicPr>
            <p:blipFill>
              <a:blip r:embed="rId8"/>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112647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A3F1C-6E77-3AC8-549B-BE8DCAB7C8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080C197-74C2-4F9D-4D57-981EB420FB9E}"/>
              </a:ext>
            </a:extLst>
          </p:cNvPr>
          <p:cNvSpPr/>
          <p:nvPr/>
        </p:nvSpPr>
        <p:spPr>
          <a:xfrm>
            <a:off x="0" y="0"/>
            <a:ext cx="12192000" cy="54598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4A4CC52-90F9-895F-6D29-BA9AF7E59012}"/>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910889" y="5673343"/>
            <a:ext cx="2370222" cy="1053062"/>
          </a:xfrm>
          <a:prstGeom prst="rect">
            <a:avLst/>
          </a:prstGeom>
        </p:spPr>
      </p:pic>
      <p:sp>
        <p:nvSpPr>
          <p:cNvPr id="14" name="TextBox 13">
            <a:extLst>
              <a:ext uri="{FF2B5EF4-FFF2-40B4-BE49-F238E27FC236}">
                <a16:creationId xmlns:a16="http://schemas.microsoft.com/office/drawing/2014/main" id="{52E34DA9-DAE1-319A-FB34-CFB3D6AF143E}"/>
              </a:ext>
            </a:extLst>
          </p:cNvPr>
          <p:cNvSpPr txBox="1"/>
          <p:nvPr/>
        </p:nvSpPr>
        <p:spPr>
          <a:xfrm>
            <a:off x="996138" y="1711206"/>
            <a:ext cx="9972261" cy="2308324"/>
          </a:xfrm>
          <a:prstGeom prst="rect">
            <a:avLst/>
          </a:prstGeom>
          <a:noFill/>
        </p:spPr>
        <p:txBody>
          <a:bodyPr wrap="square" lIns="91440" tIns="45720" rIns="91440" bIns="45720" rtlCol="0" anchor="t">
            <a:spAutoFit/>
          </a:bodyPr>
          <a:lstStyle/>
          <a:p>
            <a:pPr algn="ctr"/>
            <a:endParaRPr lang="en-GB" sz="2400" b="1">
              <a:solidFill>
                <a:schemeClr val="bg1"/>
              </a:solidFill>
              <a:latin typeface="Arial" panose="020B0604020202020204" pitchFamily="34" charset="0"/>
              <a:cs typeface="Arial" panose="020B0604020202020204" pitchFamily="34" charset="0"/>
            </a:endParaRPr>
          </a:p>
          <a:p>
            <a:pPr algn="ctr"/>
            <a:r>
              <a:rPr lang="en-GB" sz="4000" b="1">
                <a:solidFill>
                  <a:schemeClr val="bg1"/>
                </a:solidFill>
                <a:latin typeface="Arial"/>
                <a:cs typeface="Arial"/>
              </a:rPr>
              <a:t>Stay informed and involved:  </a:t>
            </a:r>
          </a:p>
          <a:p>
            <a:pPr algn="ctr"/>
            <a:r>
              <a:rPr lang="en-GB" sz="4000">
                <a:solidFill>
                  <a:schemeClr val="bg1"/>
                </a:solidFill>
                <a:ea typeface="+mn-lt"/>
                <a:cs typeface="+mn-lt"/>
              </a:rPr>
              <a:t>powerofattorneyday.org.uk</a:t>
            </a:r>
            <a:endParaRPr lang="en-GB">
              <a:solidFill>
                <a:schemeClr val="bg1"/>
              </a:solidFill>
            </a:endParaRPr>
          </a:p>
          <a:p>
            <a:pPr algn="ctr"/>
            <a:endParaRPr lang="en-GB" sz="4000" b="1">
              <a:solidFill>
                <a:schemeClr val="bg1"/>
              </a:solidFill>
              <a:latin typeface="Arial"/>
              <a:cs typeface="Arial"/>
            </a:endParaRPr>
          </a:p>
        </p:txBody>
      </p:sp>
      <p:pic>
        <p:nvPicPr>
          <p:cNvPr id="5" name="Picture 4" descr="A black background with red and grey text&#10;&#10;AI-generated content may be incorrect.">
            <a:extLst>
              <a:ext uri="{FF2B5EF4-FFF2-40B4-BE49-F238E27FC236}">
                <a16:creationId xmlns:a16="http://schemas.microsoft.com/office/drawing/2014/main" id="{7E2FBBE2-BE35-442D-647A-42EDC1842F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9407" y="4439446"/>
            <a:ext cx="4206017" cy="2978479"/>
          </a:xfrm>
          <a:prstGeom prst="rect">
            <a:avLst/>
          </a:prstGeom>
        </p:spPr>
      </p:pic>
      <p:pic>
        <p:nvPicPr>
          <p:cNvPr id="7" name="Picture 6" descr="A black background with blue text and a yellow arrow&#10;&#10;AI-generated content may be incorrect.">
            <a:extLst>
              <a:ext uri="{FF2B5EF4-FFF2-40B4-BE49-F238E27FC236}">
                <a16:creationId xmlns:a16="http://schemas.microsoft.com/office/drawing/2014/main" id="{4E1687CB-9613-2480-5B95-B21501D082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71807" y="4146069"/>
            <a:ext cx="4852900" cy="3402562"/>
          </a:xfrm>
          <a:prstGeom prst="rect">
            <a:avLst/>
          </a:prstGeom>
        </p:spPr>
      </p:pic>
    </p:spTree>
    <p:extLst>
      <p:ext uri="{BB962C8B-B14F-4D97-AF65-F5344CB8AC3E}">
        <p14:creationId xmlns:p14="http://schemas.microsoft.com/office/powerpoint/2010/main" val="313177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13DFD-EB67-D6A1-E318-D0BB74164379}"/>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0FD4545-CEE6-CC97-D67D-DD74ECB0D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09B411-33EF-D931-2D62-4F4424AD2747}"/>
              </a:ext>
            </a:extLst>
          </p:cNvPr>
          <p:cNvSpPr txBox="1"/>
          <p:nvPr/>
        </p:nvSpPr>
        <p:spPr>
          <a:xfrm>
            <a:off x="411480" y="991443"/>
            <a:ext cx="7036070" cy="1087819"/>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C00000"/>
                </a:solidFill>
                <a:latin typeface="Arial"/>
                <a:cs typeface="Arial"/>
              </a:rPr>
              <a:t>About this presentation </a:t>
            </a:r>
            <a:br>
              <a:rPr lang="en-US" sz="2800" b="1" dirty="0">
                <a:latin typeface="Arial"/>
                <a:cs typeface="Arial"/>
              </a:rPr>
            </a:br>
            <a:r>
              <a:rPr lang="en-US" sz="2800" b="1">
                <a:solidFill>
                  <a:srgbClr val="C00000"/>
                </a:solidFill>
                <a:highlight>
                  <a:srgbClr val="FFFF00"/>
                </a:highlight>
                <a:latin typeface="Arial"/>
                <a:cs typeface="Arial"/>
              </a:rPr>
              <a:t>(remove this slide before presenting) </a:t>
            </a:r>
            <a:r>
              <a:rPr lang="en-US" sz="4000" b="1" dirty="0">
                <a:solidFill>
                  <a:srgbClr val="C00000"/>
                </a:solidFill>
                <a:highlight>
                  <a:srgbClr val="FFFF00"/>
                </a:highlight>
                <a:latin typeface="Arial"/>
                <a:cs typeface="Arial"/>
              </a:rPr>
              <a:t> </a:t>
            </a:r>
            <a:r>
              <a:rPr lang="en-US" sz="4000" b="1">
                <a:solidFill>
                  <a:srgbClr val="C00000"/>
                </a:solidFill>
                <a:latin typeface="Arial"/>
                <a:cs typeface="Arial"/>
              </a:rPr>
              <a:t>  </a:t>
            </a:r>
            <a:endParaRPr lang="en-US" sz="3400" b="1">
              <a:solidFill>
                <a:srgbClr val="000000"/>
              </a:solidFill>
              <a:latin typeface="Aptos Display" panose="02110004020202020204"/>
              <a:cs typeface="Arial"/>
            </a:endParaRP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2" name="TextBox 1">
            <a:extLst>
              <a:ext uri="{FF2B5EF4-FFF2-40B4-BE49-F238E27FC236}">
                <a16:creationId xmlns:a16="http://schemas.microsoft.com/office/drawing/2014/main" id="{D0F48EE0-4B61-2455-164F-94206F4C4142}"/>
              </a:ext>
            </a:extLst>
          </p:cNvPr>
          <p:cNvSpPr txBox="1"/>
          <p:nvPr/>
        </p:nvSpPr>
        <p:spPr>
          <a:xfrm>
            <a:off x="568674" y="2628418"/>
            <a:ext cx="535924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presentation has been prepared by the national charity Carers UK as part of their UK wide Power of Attorney Day campaign, delivered in partnership with Standard Life. </a:t>
            </a:r>
          </a:p>
          <a:p>
            <a:endParaRPr lang="en-US"/>
          </a:p>
          <a:p>
            <a:r>
              <a:rPr lang="en-US"/>
              <a:t>It is designed to support </a:t>
            </a:r>
            <a:r>
              <a:rPr lang="en-US" err="1"/>
              <a:t>organisations</a:t>
            </a:r>
            <a:r>
              <a:rPr lang="en-US"/>
              <a:t> across the UK to talk to their staff and other stakeholders about power of attorney.</a:t>
            </a:r>
          </a:p>
          <a:p>
            <a:endParaRPr lang="en-US"/>
          </a:p>
          <a:p>
            <a:r>
              <a:rPr lang="en-US"/>
              <a:t>We want you to use this presentation and the notes provided</a:t>
            </a:r>
            <a:r>
              <a:rPr lang="en-US" b="1" dirty="0"/>
              <a:t> </a:t>
            </a:r>
            <a:r>
              <a:rPr lang="en-US"/>
              <a:t>to talk confidently about power of attorney, be able to answer common concerns and questions, and signpost people on to next steps. </a:t>
            </a:r>
          </a:p>
        </p:txBody>
      </p:sp>
      <p:sp>
        <p:nvSpPr>
          <p:cNvPr id="3" name="TextBox 2">
            <a:extLst>
              <a:ext uri="{FF2B5EF4-FFF2-40B4-BE49-F238E27FC236}">
                <a16:creationId xmlns:a16="http://schemas.microsoft.com/office/drawing/2014/main" id="{B211B79E-B3FD-0E06-2BD9-427F4A4AF873}"/>
              </a:ext>
            </a:extLst>
          </p:cNvPr>
          <p:cNvSpPr txBox="1"/>
          <p:nvPr/>
        </p:nvSpPr>
        <p:spPr>
          <a:xfrm>
            <a:off x="6144578" y="2354413"/>
            <a:ext cx="535924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r>
              <a:rPr lang="en-US" b="1"/>
              <a:t>Please make use of the speaker notes </a:t>
            </a:r>
            <a:r>
              <a:rPr lang="en-US" b="1" dirty="0"/>
              <a:t>(View &gt; Notes). They are there to help the people presenting </a:t>
            </a:r>
            <a:r>
              <a:rPr lang="en-US" b="1"/>
              <a:t>this slide deck bring the messaging to life </a:t>
            </a:r>
            <a:r>
              <a:rPr lang="en-US" b="1" dirty="0"/>
              <a:t>– we hope you find them helpful. </a:t>
            </a:r>
          </a:p>
          <a:p>
            <a:endParaRPr lang="en-US"/>
          </a:p>
          <a:p>
            <a:r>
              <a:rPr lang="en-US" dirty="0"/>
              <a:t>Please </a:t>
            </a:r>
            <a:r>
              <a:rPr lang="en-US"/>
              <a:t>credit Carers UK and the Power of Attorney Day campaign if you use any of this content elsewhere.  We've left space in the presentation for you to add your own </a:t>
            </a:r>
            <a:r>
              <a:rPr lang="en-US" err="1"/>
              <a:t>organisation</a:t>
            </a:r>
            <a:r>
              <a:rPr lang="en-US"/>
              <a:t> specific information. </a:t>
            </a:r>
          </a:p>
          <a:p>
            <a:endParaRPr lang="en-US"/>
          </a:p>
          <a:p>
            <a:r>
              <a:rPr lang="en-US"/>
              <a:t>If you have any feedback please get in touch:  </a:t>
            </a:r>
            <a:r>
              <a:rPr lang="en-US" b="1">
                <a:solidFill>
                  <a:srgbClr val="C00D17"/>
                </a:solidFill>
                <a:ea typeface="+mn-lt"/>
                <a:cs typeface="+mn-lt"/>
                <a:hlinkClick r:id="rId2">
                  <a:extLst>
                    <a:ext uri="{A12FA001-AC4F-418D-AE19-62706E023703}">
                      <ahyp:hlinkClr xmlns:ahyp="http://schemas.microsoft.com/office/drawing/2018/hyperlinkcolor" val="tx"/>
                    </a:ext>
                  </a:extLst>
                </a:hlinkClick>
              </a:rPr>
              <a:t>powerofattorneyday@carersuk.org</a:t>
            </a:r>
            <a:r>
              <a:rPr lang="en-US" b="1">
                <a:solidFill>
                  <a:srgbClr val="C00D17"/>
                </a:solidFill>
                <a:ea typeface="+mn-lt"/>
                <a:cs typeface="+mn-lt"/>
              </a:rPr>
              <a:t> </a:t>
            </a:r>
            <a:endParaRPr lang="en-US" b="1">
              <a:solidFill>
                <a:srgbClr val="C00D17"/>
              </a:solidFill>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B6D8101-4ADC-3413-C117-886C39433D65}"/>
                  </a:ext>
                </a:extLst>
              </p14:cNvPr>
              <p14:cNvContentPartPr/>
              <p14:nvPr/>
            </p14:nvContentPartPr>
            <p14:xfrm>
              <a:off x="549639" y="1661409"/>
              <a:ext cx="4739268" cy="12491"/>
            </p14:xfrm>
          </p:contentPart>
        </mc:Choice>
        <mc:Fallback xmlns="">
          <p:pic>
            <p:nvPicPr>
              <p:cNvPr id="6" name="Ink 5">
                <a:extLst>
                  <a:ext uri="{FF2B5EF4-FFF2-40B4-BE49-F238E27FC236}">
                    <a16:creationId xmlns:a16="http://schemas.microsoft.com/office/drawing/2014/main" id="{AB6D8101-4ADC-3413-C117-886C39433D65}"/>
                  </a:ext>
                </a:extLst>
              </p:cNvPr>
              <p:cNvPicPr/>
              <p:nvPr/>
            </p:nvPicPr>
            <p:blipFill>
              <a:blip r:embed="rId4"/>
              <a:stretch>
                <a:fillRect/>
              </a:stretch>
            </p:blipFill>
            <p:spPr>
              <a:xfrm>
                <a:off x="531641" y="1639873"/>
                <a:ext cx="4774904" cy="55133"/>
              </a:xfrm>
              <a:prstGeom prst="rect">
                <a:avLst/>
              </a:prstGeom>
            </p:spPr>
          </p:pic>
        </mc:Fallback>
      </mc:AlternateContent>
    </p:spTree>
    <p:extLst>
      <p:ext uri="{BB962C8B-B14F-4D97-AF65-F5344CB8AC3E}">
        <p14:creationId xmlns:p14="http://schemas.microsoft.com/office/powerpoint/2010/main" val="3295299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104C89-2140-0159-ECD0-137C3D7E24A2}"/>
            </a:ext>
          </a:extLst>
        </p:cNvPr>
        <p:cNvGrpSpPr/>
        <p:nvPr/>
      </p:nvGrpSpPr>
      <p:grpSpPr>
        <a:xfrm>
          <a:off x="0" y="0"/>
          <a:ext cx="0" cy="0"/>
          <a:chOff x="0" y="0"/>
          <a:chExt cx="0" cy="0"/>
        </a:xfrm>
      </p:grpSpPr>
      <p:pic>
        <p:nvPicPr>
          <p:cNvPr id="10" name="Picture 9" descr="A person and person sitting on a couch&#10;&#10;AI-generated content may be incorrect.">
            <a:extLst>
              <a:ext uri="{FF2B5EF4-FFF2-40B4-BE49-F238E27FC236}">
                <a16:creationId xmlns:a16="http://schemas.microsoft.com/office/drawing/2014/main" id="{746C842E-FB45-BCB2-EB92-2B560DCD6C3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71119" y="10"/>
            <a:ext cx="5617978" cy="68628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8" name="TextBox 27">
            <a:extLst>
              <a:ext uri="{FF2B5EF4-FFF2-40B4-BE49-F238E27FC236}">
                <a16:creationId xmlns:a16="http://schemas.microsoft.com/office/drawing/2014/main" id="{0CBB9093-5581-6F11-FF33-836643C1A7E1}"/>
              </a:ext>
            </a:extLst>
          </p:cNvPr>
          <p:cNvSpPr txBox="1"/>
          <p:nvPr/>
        </p:nvSpPr>
        <p:spPr>
          <a:xfrm>
            <a:off x="411480" y="991443"/>
            <a:ext cx="5469737"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What is a power of attorney?</a:t>
            </a:r>
            <a:r>
              <a:rPr lang="en-US" sz="4000" b="1">
                <a:solidFill>
                  <a:srgbClr val="C00000"/>
                </a:solidFill>
                <a:latin typeface="Arial"/>
                <a:cs typeface="Arial"/>
              </a:rPr>
              <a:t> </a:t>
            </a:r>
            <a:endParaRPr lang="en-US"/>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FD9A52D6-9C0A-A033-8073-61CD7D4788E6}"/>
              </a:ext>
            </a:extLst>
          </p:cNvPr>
          <p:cNvSpPr txBox="1"/>
          <p:nvPr/>
        </p:nvSpPr>
        <p:spPr>
          <a:xfrm>
            <a:off x="547508" y="2628418"/>
            <a:ext cx="49041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highlight>
                  <a:srgbClr val="FFFFFF"/>
                </a:highlight>
                <a:latin typeface="Aptos"/>
                <a:ea typeface="Source Sans Pro"/>
              </a:rPr>
              <a:t>A power of attorney is a legal document that lets you appoint someone to make legal decisions or take actions on your behalf should a time come when you are unable to. </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F2A2399-45CB-2149-6C06-A30F74A02F72}"/>
                  </a:ext>
                </a:extLst>
              </p14:cNvPr>
              <p14:cNvContentPartPr/>
              <p14:nvPr/>
            </p14:nvContentPartPr>
            <p14:xfrm>
              <a:off x="549639" y="1661409"/>
              <a:ext cx="4739268" cy="12491"/>
            </p14:xfrm>
          </p:contentPart>
        </mc:Choice>
        <mc:Fallback>
          <p:pic>
            <p:nvPicPr>
              <p:cNvPr id="2" name="Ink 1">
                <a:extLst>
                  <a:ext uri="{FF2B5EF4-FFF2-40B4-BE49-F238E27FC236}">
                    <a16:creationId xmlns:a16="http://schemas.microsoft.com/office/drawing/2014/main" id="{5F2A2399-45CB-2149-6C06-A30F74A02F72}"/>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216448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2FA5FF-AA3A-11BF-8B62-400BAA80E64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40D7F9D-241A-F187-6FE1-6677C7C368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71119" y="10"/>
            <a:ext cx="5619295" cy="68628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6580E3F-F6EF-E516-452F-EA397AB5FEFE}"/>
              </a:ext>
            </a:extLst>
          </p:cNvPr>
          <p:cNvSpPr txBox="1"/>
          <p:nvPr/>
        </p:nvSpPr>
        <p:spPr>
          <a:xfrm>
            <a:off x="411480" y="991443"/>
            <a:ext cx="5205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Why does it matter? </a:t>
            </a:r>
            <a:endParaRPr lang="en-US" sz="2800"/>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B7D7F224-52C1-E166-00B7-5F66CD1F95FD}"/>
              </a:ext>
            </a:extLst>
          </p:cNvPr>
          <p:cNvSpPr txBox="1"/>
          <p:nvPr/>
        </p:nvSpPr>
        <p:spPr>
          <a:xfrm>
            <a:off x="411530" y="2628418"/>
            <a:ext cx="494745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highlight>
                  <a:srgbClr val="FFFFFF"/>
                </a:highlight>
                <a:ea typeface="Source Sans Pro"/>
                <a:cs typeface="+mn-lt"/>
              </a:rPr>
              <a:t>We tend to assume that 'next of kin' will automatically be allowed to make decisions on our behalf if something happens to us. </a:t>
            </a:r>
            <a:br>
              <a:rPr lang="en-US">
                <a:highlight>
                  <a:srgbClr val="FFFFFF"/>
                </a:highlight>
                <a:ea typeface="Source Sans Pro"/>
              </a:rPr>
            </a:br>
            <a:r>
              <a:rPr lang="en-US">
                <a:solidFill>
                  <a:srgbClr val="333333"/>
                </a:solidFill>
                <a:highlight>
                  <a:srgbClr val="FFFFFF"/>
                </a:highlight>
                <a:ea typeface="Source Sans Pro"/>
                <a:cs typeface="+mn-lt"/>
              </a:rPr>
              <a:t>This isn’t true. </a:t>
            </a:r>
            <a:endParaRPr lang="en-US">
              <a:solidFill>
                <a:srgbClr val="000000"/>
              </a:solidFill>
              <a:ea typeface="Source Sans Pro"/>
              <a:cs typeface="+mn-lt"/>
            </a:endParaRPr>
          </a:p>
          <a:p>
            <a:endParaRPr lang="en-US" dirty="0">
              <a:solidFill>
                <a:srgbClr val="333333"/>
              </a:solidFill>
              <a:highlight>
                <a:srgbClr val="FFFFFF"/>
              </a:highlight>
              <a:ea typeface="Source Sans Pro"/>
              <a:cs typeface="+mn-lt"/>
            </a:endParaRPr>
          </a:p>
          <a:p>
            <a:r>
              <a:rPr lang="en-US">
                <a:solidFill>
                  <a:srgbClr val="333333"/>
                </a:solidFill>
                <a:highlight>
                  <a:srgbClr val="FFFFFF"/>
                </a:highlight>
                <a:ea typeface="Source Sans Pro"/>
                <a:cs typeface="+mn-lt"/>
              </a:rPr>
              <a:t>Without power of attorney, it is not certain who can take decisions on your behalf. With power of attorney in place, you can be confident that you have taken the necessary steps to make everything as clear-cut as possible. </a:t>
            </a:r>
            <a:r>
              <a:rPr lang="en-US">
                <a:solidFill>
                  <a:srgbClr val="333333"/>
                </a:solidFill>
                <a:highlight>
                  <a:srgbClr val="FFFFFF"/>
                </a:highlight>
                <a:latin typeface="Aptos Display"/>
                <a:ea typeface="Source Sans Pro"/>
                <a:cs typeface="+mn-lt"/>
              </a:rPr>
              <a:t> </a:t>
            </a:r>
            <a:endParaRPr lang="en-US">
              <a:latin typeface="Aptos Display"/>
              <a:ea typeface="+mn-lt"/>
              <a:cs typeface="+mn-lt"/>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840EFE5-4EC2-CD03-F7C3-505D4CC46B82}"/>
                  </a:ext>
                </a:extLst>
              </p14:cNvPr>
              <p14:cNvContentPartPr/>
              <p14:nvPr/>
            </p14:nvContentPartPr>
            <p14:xfrm>
              <a:off x="549639" y="1661409"/>
              <a:ext cx="4739268" cy="12491"/>
            </p14:xfrm>
          </p:contentPart>
        </mc:Choice>
        <mc:Fallback xmlns="">
          <p:pic>
            <p:nvPicPr>
              <p:cNvPr id="5" name="Ink 4">
                <a:extLst>
                  <a:ext uri="{FF2B5EF4-FFF2-40B4-BE49-F238E27FC236}">
                    <a16:creationId xmlns:a16="http://schemas.microsoft.com/office/drawing/2014/main" id="{8840EFE5-4EC2-CD03-F7C3-505D4CC46B82}"/>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1259357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ADE51A-76A2-4DA2-544F-D5E611692BD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12519CB-028C-AA78-1441-B7086C6542E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71119" y="10"/>
            <a:ext cx="5619295" cy="68628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19DCB37C-BBF7-131C-28EE-D0BD626A7547}"/>
              </a:ext>
            </a:extLst>
          </p:cNvPr>
          <p:cNvSpPr txBox="1"/>
          <p:nvPr/>
        </p:nvSpPr>
        <p:spPr>
          <a:xfrm>
            <a:off x="411480" y="991443"/>
            <a:ext cx="5205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ea typeface="+mn-lt"/>
                <a:cs typeface="Arial"/>
              </a:rPr>
              <a:t>Dorothy's sto</a:t>
            </a:r>
            <a:r>
              <a:rPr lang="en-US" sz="2800" b="1">
                <a:solidFill>
                  <a:srgbClr val="C00000"/>
                </a:solidFill>
                <a:latin typeface="Arial"/>
                <a:cs typeface="Arial"/>
              </a:rPr>
              <a:t>ry </a:t>
            </a:r>
            <a:endParaRPr lang="en-US" sz="2800"/>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70D9C2E7-0B3B-5679-3929-9959C363EE16}"/>
              </a:ext>
            </a:extLst>
          </p:cNvPr>
          <p:cNvSpPr txBox="1"/>
          <p:nvPr/>
        </p:nvSpPr>
        <p:spPr>
          <a:xfrm>
            <a:off x="411530" y="2628418"/>
            <a:ext cx="512233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C00000"/>
                </a:solidFill>
                <a:highlight>
                  <a:srgbClr val="FFFFFF"/>
                </a:highlight>
                <a:latin typeface="Aptos"/>
                <a:ea typeface="Source Sans Pro"/>
              </a:rPr>
              <a:t>"If there's one regret I have it's not putting power of attorney in place soon enough." </a:t>
            </a:r>
            <a:br>
              <a:rPr lang="en-US" dirty="0">
                <a:solidFill>
                  <a:srgbClr val="333333"/>
                </a:solidFill>
                <a:highlight>
                  <a:srgbClr val="FFFFFF"/>
                </a:highlight>
                <a:latin typeface="Aptos"/>
                <a:ea typeface="Source Sans Pro"/>
              </a:rPr>
            </a:br>
            <a:endParaRPr lang="en-US">
              <a:solidFill>
                <a:srgbClr val="000000"/>
              </a:solidFill>
              <a:highlight>
                <a:srgbClr val="FFFFFF"/>
              </a:highlight>
              <a:latin typeface="Aptos"/>
              <a:ea typeface="Source Sans Pro"/>
            </a:endParaRPr>
          </a:p>
          <a:p>
            <a:r>
              <a:rPr lang="en-US">
                <a:solidFill>
                  <a:srgbClr val="333333"/>
                </a:solidFill>
                <a:highlight>
                  <a:srgbClr val="FFFFFF"/>
                </a:highlight>
                <a:latin typeface="Aptos"/>
                <a:ea typeface="Source Sans Pro"/>
              </a:rPr>
              <a:t>Dorothy cared for her husband, Melvin, for 17 years until he died in June 2025. Melvin had ataxia, a degenerative neurological condition, and as his health deteriorated, Dorothy gave up work to support him, providing round-the-clock care. </a:t>
            </a:r>
            <a:br>
              <a:rPr lang="en-US" dirty="0">
                <a:solidFill>
                  <a:srgbClr val="333333"/>
                </a:solidFill>
                <a:highlight>
                  <a:srgbClr val="FFFFFF"/>
                </a:highlight>
                <a:latin typeface="Aptos"/>
                <a:ea typeface="Source Sans Pro"/>
              </a:rPr>
            </a:br>
            <a:endParaRPr lang="en-US">
              <a:solidFill>
                <a:srgbClr val="000000"/>
              </a:solidFill>
              <a:highlight>
                <a:srgbClr val="FFFFFF"/>
              </a:highlight>
              <a:latin typeface="Aptos"/>
              <a:ea typeface="Source Sans Pro"/>
            </a:endParaRPr>
          </a:p>
          <a:p>
            <a:r>
              <a:rPr lang="en-US" dirty="0">
                <a:solidFill>
                  <a:srgbClr val="333333"/>
                </a:solidFill>
                <a:highlight>
                  <a:srgbClr val="FFFFFF"/>
                </a:highlight>
                <a:latin typeface="Aptos"/>
                <a:ea typeface="Source Sans Pro"/>
              </a:rPr>
              <a:t>Dorothy did not have power of attorney for Melvin and, following a hospital admission, Dorothy found that she was not able to overrule a decision regarding Melvin's discharge.</a:t>
            </a:r>
            <a:endParaRPr lang="en-US" dirty="0"/>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1A8B7451-0482-B5A1-DF49-49309DF45DC7}"/>
                  </a:ext>
                </a:extLst>
              </p14:cNvPr>
              <p14:cNvContentPartPr/>
              <p14:nvPr/>
            </p14:nvContentPartPr>
            <p14:xfrm>
              <a:off x="549639" y="1661409"/>
              <a:ext cx="4739268" cy="12491"/>
            </p14:xfrm>
          </p:contentPart>
        </mc:Choice>
        <mc:Fallback>
          <p:pic>
            <p:nvPicPr>
              <p:cNvPr id="5" name="Ink 4">
                <a:extLst>
                  <a:ext uri="{FF2B5EF4-FFF2-40B4-BE49-F238E27FC236}">
                    <a16:creationId xmlns:a16="http://schemas.microsoft.com/office/drawing/2014/main" id="{1A8B7451-0482-B5A1-DF49-49309DF45DC7}"/>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2126973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947E56-8C35-2840-5CD9-850FF23ED8A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2652BF0-6B4E-F663-D49E-A1C28068382E}"/>
              </a:ext>
            </a:extLst>
          </p:cNvPr>
          <p:cNvPicPr>
            <a:picLocks noChangeAspect="1"/>
          </p:cNvPicPr>
          <p:nvPr/>
        </p:nvPicPr>
        <p:blipFill>
          <a:blip r:embed="rId3" cstate="hqprint">
            <a:extLst>
              <a:ext uri="{28A0092B-C50C-407E-A947-70E740481C1C}">
                <a14:useLocalDpi xmlns:a14="http://schemas.microsoft.com/office/drawing/2010/main"/>
              </a:ext>
            </a:extLst>
          </a:blip>
          <a:srcRect b="-201"/>
          <a:stretch>
            <a:fillRect/>
          </a:stretch>
        </p:blipFill>
        <p:spPr>
          <a:xfrm>
            <a:off x="6571119" y="10"/>
            <a:ext cx="5619306" cy="687175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342690D-2B02-CFCF-9D8C-F56E38F30E6D}"/>
              </a:ext>
            </a:extLst>
          </p:cNvPr>
          <p:cNvSpPr txBox="1"/>
          <p:nvPr/>
        </p:nvSpPr>
        <p:spPr>
          <a:xfrm>
            <a:off x="411480" y="991443"/>
            <a:ext cx="5205154"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Who can get one?   </a:t>
            </a:r>
            <a:endParaRPr lang="en-US" sz="2800" b="1">
              <a:solidFill>
                <a:srgbClr val="000000"/>
              </a:solidFill>
              <a:latin typeface="Aptos Display" panose="02110004020202020204"/>
              <a:cs typeface="Arial"/>
            </a:endParaRPr>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F2911BBA-E376-23CE-8E93-C855A305A5BA}"/>
              </a:ext>
            </a:extLst>
          </p:cNvPr>
          <p:cNvSpPr txBox="1"/>
          <p:nvPr/>
        </p:nvSpPr>
        <p:spPr>
          <a:xfrm>
            <a:off x="412948" y="2632854"/>
            <a:ext cx="469959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33333"/>
                </a:solidFill>
                <a:latin typeface="Aptos"/>
                <a:ea typeface="Source Sans Pro"/>
                <a:cs typeface="Source Sans Pro"/>
              </a:rPr>
              <a:t>Any adult (18+ in England and Wales and Northern Ireland, and 16+ in Scotland) with the mental capacity to understand what they are signing can make a power of attorney. </a:t>
            </a:r>
          </a:p>
          <a:p>
            <a:endParaRPr lang="en-US" sz="2000" dirty="0">
              <a:solidFill>
                <a:srgbClr val="333333"/>
              </a:solidFill>
              <a:latin typeface="Aptos"/>
              <a:ea typeface="Source Sans Pro"/>
              <a:cs typeface="Source Sans Pro"/>
            </a:endParaRPr>
          </a:p>
          <a:p>
            <a:r>
              <a:rPr lang="en-US" sz="2000">
                <a:solidFill>
                  <a:srgbClr val="333333"/>
                </a:solidFill>
                <a:latin typeface="Aptos"/>
                <a:ea typeface="Source Sans Pro"/>
              </a:rPr>
              <a:t>You do not need to be elderly or unwell – just able to make your own decisions at the time of signing. </a:t>
            </a:r>
          </a:p>
          <a:p>
            <a:endParaRPr lang="en-US">
              <a:solidFill>
                <a:srgbClr val="333333"/>
              </a:solidFill>
              <a:latin typeface="Source Sans Pro"/>
              <a:ea typeface="Source Sans Pro"/>
            </a:endParaRPr>
          </a:p>
          <a:p>
            <a:pPr algn="ctr"/>
            <a:endParaRPr lang="en-US"/>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9FEB80D-4F38-FD5B-9E3A-E39648D9A374}"/>
                  </a:ext>
                </a:extLst>
              </p14:cNvPr>
              <p14:cNvContentPartPr/>
              <p14:nvPr/>
            </p14:nvContentPartPr>
            <p14:xfrm>
              <a:off x="549639" y="1661409"/>
              <a:ext cx="4739268" cy="12491"/>
            </p14:xfrm>
          </p:contentPart>
        </mc:Choice>
        <mc:Fallback xmlns="">
          <p:pic>
            <p:nvPicPr>
              <p:cNvPr id="5" name="Ink 4">
                <a:extLst>
                  <a:ext uri="{FF2B5EF4-FFF2-40B4-BE49-F238E27FC236}">
                    <a16:creationId xmlns:a16="http://schemas.microsoft.com/office/drawing/2014/main" id="{49FEB80D-4F38-FD5B-9E3A-E39648D9A374}"/>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107966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7C044C-C5FB-CD0F-2CD1-BC96085E7A04}"/>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D1326E0-4E2B-036A-ACC4-801930FCC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1CA771-E121-F67A-9100-E6E344F9E698}"/>
              </a:ext>
            </a:extLst>
          </p:cNvPr>
          <p:cNvSpPr txBox="1"/>
          <p:nvPr/>
        </p:nvSpPr>
        <p:spPr>
          <a:xfrm>
            <a:off x="422063" y="991443"/>
            <a:ext cx="7522903" cy="1087819"/>
          </a:xfrm>
          <a:prstGeom prst="rect">
            <a:avLst/>
          </a:prstGeom>
        </p:spPr>
        <p:txBody>
          <a:bodyPr vert="horz" lIns="91440" tIns="45720" rIns="91440" bIns="45720" rtlCol="0" anchor="b">
            <a:normAutofit/>
          </a:bodyPr>
          <a:lstStyle/>
          <a:p>
            <a:pPr>
              <a:lnSpc>
                <a:spcPct val="120000"/>
              </a:lnSpc>
              <a:spcBef>
                <a:spcPct val="0"/>
              </a:spcBef>
              <a:spcAft>
                <a:spcPts val="600"/>
              </a:spcAft>
            </a:pPr>
            <a:r>
              <a:rPr lang="en-US" sz="2800" b="1">
                <a:solidFill>
                  <a:srgbClr val="C00000"/>
                </a:solidFill>
                <a:latin typeface="Arial"/>
                <a:cs typeface="Arial"/>
              </a:rPr>
              <a:t>Is it different in different parts of the UK? </a:t>
            </a:r>
            <a:endParaRPr lang="en-US" sz="2800"/>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D4D0AD1E-3377-07F5-A157-C030F2E01A78}"/>
              </a:ext>
            </a:extLst>
          </p:cNvPr>
          <p:cNvSpPr txBox="1"/>
          <p:nvPr/>
        </p:nvSpPr>
        <p:spPr>
          <a:xfrm>
            <a:off x="510263" y="2278811"/>
            <a:ext cx="636164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sz="1800">
              <a:latin typeface="Aptos"/>
              <a:ea typeface="Source Sans Pro"/>
              <a:cs typeface="Segoe UI"/>
            </a:endParaRPr>
          </a:p>
          <a:p>
            <a:pPr marL="228600" indent="-228600">
              <a:buFont typeface="Symbol,Sans-Serif"/>
              <a:buChar char="•"/>
            </a:pPr>
            <a:r>
              <a:rPr lang="en-US" sz="1800" baseline="0">
                <a:solidFill>
                  <a:srgbClr val="333333"/>
                </a:solidFill>
                <a:latin typeface="Aptos"/>
                <a:ea typeface="Source Sans Pro"/>
                <a:cs typeface="Arial"/>
              </a:rPr>
              <a:t>England and Wales have</a:t>
            </a:r>
            <a:r>
              <a:rPr lang="en-US">
                <a:solidFill>
                  <a:srgbClr val="333333"/>
                </a:solidFill>
                <a:latin typeface="Aptos"/>
                <a:ea typeface="Source Sans Pro"/>
                <a:cs typeface="Arial"/>
              </a:rPr>
              <a:t> </a:t>
            </a:r>
            <a:r>
              <a:rPr lang="en-US" b="1">
                <a:solidFill>
                  <a:srgbClr val="333333"/>
                </a:solidFill>
                <a:latin typeface="Aptos"/>
                <a:ea typeface="Source Sans Pro"/>
                <a:cs typeface="Arial"/>
              </a:rPr>
              <a:t>Lasting Power</a:t>
            </a:r>
            <a:r>
              <a:rPr lang="en-US" sz="1800" b="1" baseline="0">
                <a:solidFill>
                  <a:srgbClr val="333333"/>
                </a:solidFill>
                <a:latin typeface="Aptos"/>
                <a:ea typeface="Source Sans Pro"/>
                <a:cs typeface="Arial"/>
              </a:rPr>
              <a:t> of</a:t>
            </a:r>
            <a:r>
              <a:rPr lang="en-US" b="1">
                <a:solidFill>
                  <a:srgbClr val="333333"/>
                </a:solidFill>
                <a:latin typeface="Aptos"/>
                <a:ea typeface="Source Sans Pro"/>
                <a:cs typeface="Arial"/>
              </a:rPr>
              <a:t> Attorney</a:t>
            </a:r>
            <a:r>
              <a:rPr lang="en-US" sz="1800" b="1" baseline="0">
                <a:solidFill>
                  <a:srgbClr val="333333"/>
                </a:solidFill>
                <a:latin typeface="Aptos"/>
                <a:ea typeface="Source Sans Pro"/>
                <a:cs typeface="Arial"/>
              </a:rPr>
              <a:t> (LPA).</a:t>
            </a:r>
            <a:r>
              <a:rPr lang="en-US" sz="1800" baseline="0">
                <a:solidFill>
                  <a:srgbClr val="333333"/>
                </a:solidFill>
                <a:latin typeface="Aptos"/>
                <a:ea typeface="Source Sans Pro"/>
                <a:cs typeface="Arial"/>
              </a:rPr>
              <a:t> There are two different types: Property and Financial Affairs LPA and Health and Welfare LPA.  </a:t>
            </a:r>
            <a:r>
              <a:rPr lang="en-US" sz="1800">
                <a:latin typeface="Aptos"/>
                <a:ea typeface="Source Sans Pro"/>
                <a:cs typeface="Arial"/>
              </a:rPr>
              <a:t>​</a:t>
            </a:r>
          </a:p>
          <a:p>
            <a:pPr marL="228600" indent="-228600">
              <a:buFont typeface="Symbol,Sans-Serif"/>
              <a:buChar char="•"/>
            </a:pPr>
            <a:endParaRPr lang="en-US">
              <a:solidFill>
                <a:srgbClr val="000000"/>
              </a:solidFill>
              <a:latin typeface="Aptos"/>
              <a:ea typeface="Source Sans Pro"/>
              <a:cs typeface="Arial"/>
            </a:endParaRPr>
          </a:p>
          <a:p>
            <a:pPr marL="228600" indent="-228600">
              <a:buFont typeface="Symbol,Sans-Serif"/>
              <a:buChar char="•"/>
            </a:pPr>
            <a:r>
              <a:rPr lang="en-US">
                <a:solidFill>
                  <a:srgbClr val="333333"/>
                </a:solidFill>
                <a:latin typeface="Aptos"/>
                <a:ea typeface="Source Sans Pro"/>
                <a:cs typeface="Arial"/>
              </a:rPr>
              <a:t>Scotland has Continuing Power of Attorney for property and finances and  Welfar</a:t>
            </a:r>
            <a:r>
              <a:rPr lang="en-US">
                <a:solidFill>
                  <a:srgbClr val="000000"/>
                </a:solidFill>
                <a:latin typeface="Aptos"/>
                <a:cs typeface="Arial"/>
              </a:rPr>
              <a:t>e Power of Attorney for health and </a:t>
            </a:r>
            <a:endParaRPr lang="en-US">
              <a:solidFill>
                <a:srgbClr val="000000"/>
              </a:solidFill>
              <a:latin typeface="Aptos"/>
              <a:ea typeface="Source Sans Pro"/>
              <a:cs typeface="Arial"/>
            </a:endParaRPr>
          </a:p>
          <a:p>
            <a:r>
              <a:rPr lang="en-US">
                <a:solidFill>
                  <a:srgbClr val="000000"/>
                </a:solidFill>
                <a:latin typeface="Aptos"/>
                <a:cs typeface="Arial"/>
              </a:rPr>
              <a:t> personal welfare. These are often combined into </a:t>
            </a:r>
            <a:endParaRPr lang="en-US">
              <a:solidFill>
                <a:srgbClr val="000000"/>
              </a:solidFill>
              <a:latin typeface="Aptos"/>
              <a:ea typeface="Source Sans Pro"/>
              <a:cs typeface="Arial"/>
            </a:endParaRPr>
          </a:p>
          <a:p>
            <a:r>
              <a:rPr lang="en-US">
                <a:solidFill>
                  <a:srgbClr val="000000"/>
                </a:solidFill>
                <a:latin typeface="Aptos"/>
                <a:cs typeface="Arial"/>
              </a:rPr>
              <a:t> one document and referred to as Power of Attorney (POA).  ​</a:t>
            </a:r>
            <a:endParaRPr lang="en-US">
              <a:solidFill>
                <a:srgbClr val="000000"/>
              </a:solidFill>
              <a:latin typeface="Aptos"/>
              <a:ea typeface="Source Sans Pro"/>
              <a:cs typeface="Arial"/>
            </a:endParaRPr>
          </a:p>
          <a:p>
            <a:pPr marL="228600" indent="-228600">
              <a:buFont typeface="Symbol,Sans-Serif"/>
              <a:buChar char="•"/>
            </a:pPr>
            <a:endParaRPr lang="en-US">
              <a:solidFill>
                <a:srgbClr val="000000"/>
              </a:solidFill>
              <a:latin typeface="Aptos"/>
              <a:ea typeface="Source Sans Pro"/>
              <a:cs typeface="Arial"/>
            </a:endParaRPr>
          </a:p>
          <a:p>
            <a:pPr marL="228600" lvl="0" indent="-228600" rtl="0">
              <a:buFont typeface="Symbol,Sans-Serif"/>
              <a:buChar char="•"/>
            </a:pPr>
            <a:r>
              <a:rPr lang="en-US" sz="1800" baseline="0">
                <a:solidFill>
                  <a:srgbClr val="333333"/>
                </a:solidFill>
                <a:latin typeface="Aptos"/>
                <a:ea typeface="Source Sans Pro"/>
                <a:cs typeface="Arial"/>
              </a:rPr>
              <a:t>Northern Ireland has </a:t>
            </a:r>
            <a:r>
              <a:rPr lang="en-US" sz="1800" b="1" baseline="0">
                <a:solidFill>
                  <a:srgbClr val="333333"/>
                </a:solidFill>
                <a:latin typeface="Aptos"/>
                <a:ea typeface="Source Sans Pro"/>
                <a:cs typeface="Arial"/>
              </a:rPr>
              <a:t>enduring power of attorney (EPA)</a:t>
            </a:r>
            <a:r>
              <a:rPr lang="en-US" sz="1800" baseline="0">
                <a:solidFill>
                  <a:srgbClr val="333333"/>
                </a:solidFill>
                <a:latin typeface="Aptos"/>
                <a:ea typeface="Source Sans Pro"/>
                <a:cs typeface="Arial"/>
              </a:rPr>
              <a:t>. This only covers property and financial affairs.</a:t>
            </a:r>
            <a:r>
              <a:rPr lang="en-US" sz="1800" baseline="0">
                <a:solidFill>
                  <a:srgbClr val="333333"/>
                </a:solidFill>
                <a:latin typeface="Source Sans Pro"/>
                <a:ea typeface="Source Sans Pro"/>
                <a:cs typeface="Arial"/>
              </a:rPr>
              <a:t>  </a:t>
            </a:r>
          </a:p>
          <a:p>
            <a:pPr algn="ctr"/>
            <a:endParaRPr lang="en-US"/>
          </a:p>
        </p:txBody>
      </p:sp>
      <p:pic>
        <p:nvPicPr>
          <p:cNvPr id="2" name="Graphic 1">
            <a:extLst>
              <a:ext uri="{FF2B5EF4-FFF2-40B4-BE49-F238E27FC236}">
                <a16:creationId xmlns:a16="http://schemas.microsoft.com/office/drawing/2014/main" id="{8F972F8A-0461-9CF5-EECC-E927E0880C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54925" y="401637"/>
            <a:ext cx="3930650" cy="6097058"/>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7B9EA6F-582B-E696-D883-050718B35663}"/>
                  </a:ext>
                </a:extLst>
              </p14:cNvPr>
              <p14:cNvContentPartPr/>
              <p14:nvPr/>
            </p14:nvContentPartPr>
            <p14:xfrm>
              <a:off x="549639" y="1661409"/>
              <a:ext cx="4739268" cy="12491"/>
            </p14:xfrm>
          </p:contentPart>
        </mc:Choice>
        <mc:Fallback xmlns="">
          <p:pic>
            <p:nvPicPr>
              <p:cNvPr id="6" name="Ink 5">
                <a:extLst>
                  <a:ext uri="{FF2B5EF4-FFF2-40B4-BE49-F238E27FC236}">
                    <a16:creationId xmlns:a16="http://schemas.microsoft.com/office/drawing/2014/main" id="{D7B9EA6F-582B-E696-D883-050718B35663}"/>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2182658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F96D0E-5E58-4B40-D1A8-04343D60A181}"/>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1BC3632-4E07-16BD-7724-7C1B8B975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F2B3A2-10BC-1D2D-7455-71E1FE57E5F3}"/>
              </a:ext>
            </a:extLst>
          </p:cNvPr>
          <p:cNvSpPr txBox="1"/>
          <p:nvPr/>
        </p:nvSpPr>
        <p:spPr>
          <a:xfrm>
            <a:off x="411480" y="991443"/>
            <a:ext cx="6676237"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How much does it cost? </a:t>
            </a:r>
            <a:endParaRPr lang="en-US" sz="2800"/>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1E9C0B64-E42D-F1E5-3FEE-197BCFEE9D0D}"/>
              </a:ext>
            </a:extLst>
          </p:cNvPr>
          <p:cNvSpPr txBox="1"/>
          <p:nvPr/>
        </p:nvSpPr>
        <p:spPr>
          <a:xfrm>
            <a:off x="407175" y="2288580"/>
            <a:ext cx="61057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sz="1800">
              <a:latin typeface="Aptos"/>
              <a:ea typeface="Segoe UI"/>
              <a:cs typeface="Segoe UI"/>
            </a:endParaRPr>
          </a:p>
          <a:p>
            <a:r>
              <a:rPr lang="en-US">
                <a:solidFill>
                  <a:srgbClr val="333333"/>
                </a:solidFill>
                <a:latin typeface="Aptos"/>
                <a:ea typeface="Source Sans Pro"/>
                <a:cs typeface="Arial"/>
              </a:rPr>
              <a:t>To register a power of attorney</a:t>
            </a:r>
            <a:r>
              <a:rPr lang="en-US" b="1">
                <a:solidFill>
                  <a:srgbClr val="333333"/>
                </a:solidFill>
                <a:latin typeface="Aptos"/>
                <a:ea typeface="Source Sans Pro"/>
                <a:cs typeface="Arial"/>
              </a:rPr>
              <a:t> </a:t>
            </a:r>
          </a:p>
          <a:p>
            <a:endParaRPr lang="en-US" b="1">
              <a:solidFill>
                <a:srgbClr val="333333"/>
              </a:solidFill>
              <a:latin typeface="Aptos"/>
              <a:ea typeface="Source Sans Pro"/>
              <a:cs typeface="Arial"/>
            </a:endParaRPr>
          </a:p>
          <a:p>
            <a:pPr marL="685800" lvl="1" indent="-228600">
              <a:buFont typeface="Arial"/>
              <a:buChar char="•"/>
            </a:pPr>
            <a:r>
              <a:rPr lang="en-US">
                <a:solidFill>
                  <a:srgbClr val="333333"/>
                </a:solidFill>
                <a:latin typeface="Aptos"/>
                <a:ea typeface="Source Sans Pro"/>
                <a:cs typeface="Arial"/>
              </a:rPr>
              <a:t>In </a:t>
            </a:r>
            <a:r>
              <a:rPr lang="en-US" b="1">
                <a:solidFill>
                  <a:srgbClr val="333333"/>
                </a:solidFill>
                <a:latin typeface="Aptos"/>
                <a:ea typeface="Source Sans Pro"/>
                <a:cs typeface="Arial"/>
              </a:rPr>
              <a:t>England and Wales</a:t>
            </a:r>
            <a:r>
              <a:rPr lang="en-US">
                <a:solidFill>
                  <a:srgbClr val="333333"/>
                </a:solidFill>
                <a:latin typeface="Aptos"/>
                <a:ea typeface="Source Sans Pro"/>
                <a:cs typeface="Arial"/>
              </a:rPr>
              <a:t>: £92 per LPA </a:t>
            </a:r>
          </a:p>
          <a:p>
            <a:pPr lvl="1"/>
            <a:endParaRPr lang="en-US">
              <a:solidFill>
                <a:srgbClr val="333333"/>
              </a:solidFill>
              <a:latin typeface="Aptos"/>
              <a:ea typeface="Source Sans Pro"/>
              <a:cs typeface="Arial"/>
            </a:endParaRPr>
          </a:p>
          <a:p>
            <a:pPr marL="685800" lvl="1" indent="-228600">
              <a:buFont typeface="Arial"/>
              <a:buChar char="•"/>
            </a:pPr>
            <a:r>
              <a:rPr lang="en-US">
                <a:solidFill>
                  <a:srgbClr val="333333"/>
                </a:solidFill>
                <a:latin typeface="Aptos"/>
                <a:ea typeface="Source Sans Pro"/>
                <a:cs typeface="Arial"/>
              </a:rPr>
              <a:t>In </a:t>
            </a:r>
            <a:r>
              <a:rPr lang="en-US" b="1">
                <a:solidFill>
                  <a:srgbClr val="333333"/>
                </a:solidFill>
                <a:latin typeface="Aptos"/>
                <a:ea typeface="Source Sans Pro"/>
                <a:cs typeface="Arial"/>
              </a:rPr>
              <a:t>Scotland</a:t>
            </a:r>
            <a:r>
              <a:rPr lang="en-US">
                <a:solidFill>
                  <a:srgbClr val="333333"/>
                </a:solidFill>
                <a:latin typeface="Aptos"/>
                <a:ea typeface="Source Sans Pro"/>
                <a:cs typeface="Arial"/>
              </a:rPr>
              <a:t>: £96 per </a:t>
            </a:r>
            <a:r>
              <a:rPr lang="en-US" err="1">
                <a:solidFill>
                  <a:srgbClr val="333333"/>
                </a:solidFill>
                <a:latin typeface="Aptos"/>
                <a:ea typeface="Source Sans Pro"/>
                <a:cs typeface="Arial"/>
              </a:rPr>
              <a:t>PoA</a:t>
            </a:r>
            <a:r>
              <a:rPr lang="en-US">
                <a:solidFill>
                  <a:srgbClr val="333333"/>
                </a:solidFill>
                <a:latin typeface="Aptos"/>
                <a:ea typeface="Source Sans Pro"/>
                <a:cs typeface="Arial"/>
              </a:rPr>
              <a:t> </a:t>
            </a:r>
            <a:br>
              <a:rPr lang="en-US">
                <a:latin typeface="Aptos"/>
                <a:ea typeface="Source Sans Pro"/>
                <a:cs typeface="Arial"/>
              </a:rPr>
            </a:br>
            <a:r>
              <a:rPr lang="en-US">
                <a:solidFill>
                  <a:srgbClr val="333333"/>
                </a:solidFill>
                <a:latin typeface="Aptos"/>
                <a:ea typeface="Source Sans Pro"/>
                <a:cs typeface="Arial"/>
              </a:rPr>
              <a:t>(however if you register both together it's still £96)</a:t>
            </a:r>
          </a:p>
          <a:p>
            <a:pPr lvl="1"/>
            <a:endParaRPr lang="en-US">
              <a:solidFill>
                <a:srgbClr val="333333"/>
              </a:solidFill>
              <a:latin typeface="Aptos"/>
              <a:ea typeface="Source Sans Pro"/>
              <a:cs typeface="Arial"/>
            </a:endParaRPr>
          </a:p>
          <a:p>
            <a:pPr marL="685800" lvl="1" indent="-228600">
              <a:buFont typeface="Arial"/>
              <a:buChar char="•"/>
            </a:pPr>
            <a:r>
              <a:rPr lang="en-US">
                <a:solidFill>
                  <a:srgbClr val="333333"/>
                </a:solidFill>
                <a:latin typeface="Aptos"/>
                <a:ea typeface="Source Sans Pro"/>
                <a:cs typeface="Arial"/>
              </a:rPr>
              <a:t>In </a:t>
            </a:r>
            <a:r>
              <a:rPr lang="en-US" b="1">
                <a:solidFill>
                  <a:srgbClr val="333333"/>
                </a:solidFill>
                <a:latin typeface="Aptos"/>
                <a:ea typeface="Source Sans Pro"/>
                <a:cs typeface="Arial"/>
              </a:rPr>
              <a:t>Northern Ireland</a:t>
            </a:r>
            <a:r>
              <a:rPr lang="en-US">
                <a:solidFill>
                  <a:srgbClr val="333333"/>
                </a:solidFill>
                <a:latin typeface="Aptos"/>
                <a:ea typeface="Source Sans Pro"/>
                <a:cs typeface="Arial"/>
              </a:rPr>
              <a:t>: £180 to register an EPA </a:t>
            </a:r>
          </a:p>
          <a:p>
            <a:pPr marL="685800" lvl="1" indent="-228600">
              <a:buFont typeface="Arial"/>
              <a:buChar char="•"/>
            </a:pPr>
            <a:endParaRPr lang="en-US">
              <a:solidFill>
                <a:srgbClr val="333333"/>
              </a:solidFill>
              <a:latin typeface="Aptos"/>
              <a:ea typeface="Source Sans Pro"/>
              <a:cs typeface="Arial"/>
            </a:endParaRPr>
          </a:p>
          <a:p>
            <a:pPr marL="685800" lvl="1" indent="-228600">
              <a:buFont typeface="Arial"/>
              <a:buChar char="•"/>
            </a:pPr>
            <a:r>
              <a:rPr lang="en-US">
                <a:solidFill>
                  <a:srgbClr val="333333"/>
                </a:solidFill>
                <a:latin typeface="Aptos"/>
                <a:ea typeface="Source Sans Pro"/>
                <a:cs typeface="Arial"/>
              </a:rPr>
              <a:t>Some people could qualify for fee reductions: </a:t>
            </a:r>
            <a:r>
              <a:rPr lang="en-US">
                <a:solidFill>
                  <a:srgbClr val="333333"/>
                </a:solidFill>
                <a:latin typeface="Aptos"/>
                <a:ea typeface="Source Sans Pro"/>
                <a:cs typeface="Arial"/>
                <a:hlinkClick r:id="" action="ppaction://noaction"/>
              </a:rPr>
              <a:t>Visit the Power of Attorney Day website for more details</a:t>
            </a:r>
            <a:br>
              <a:rPr lang="en-US" sz="2800">
                <a:latin typeface="Aptos"/>
                <a:ea typeface="Source Sans Pro"/>
                <a:cs typeface="Arial"/>
              </a:rPr>
            </a:br>
            <a:r>
              <a:rPr lang="en-US" b="1">
                <a:solidFill>
                  <a:srgbClr val="C00D17"/>
                </a:solidFill>
                <a:latin typeface="Aptos"/>
                <a:ea typeface="Source Sans Pro"/>
                <a:cs typeface="Arial"/>
              </a:rPr>
              <a:t> </a:t>
            </a:r>
            <a:endParaRPr lang="en-US" sz="1400" b="1">
              <a:solidFill>
                <a:srgbClr val="C00D17"/>
              </a:solidFill>
              <a:latin typeface="Aptos"/>
              <a:ea typeface="Source Sans Pro"/>
              <a:cs typeface="Arial"/>
            </a:endParaRPr>
          </a:p>
          <a:p>
            <a:pPr marL="228600" indent="-228600">
              <a:buFont typeface="Symbol,Sans-Serif"/>
              <a:buChar char="•"/>
            </a:pPr>
            <a:endParaRPr lang="en-US">
              <a:solidFill>
                <a:srgbClr val="000000"/>
              </a:solidFill>
              <a:latin typeface="Source Sans Pro"/>
              <a:ea typeface="Source Sans Pro"/>
              <a:cs typeface="Arial"/>
            </a:endParaRPr>
          </a:p>
          <a:p>
            <a:pPr algn="ctr"/>
            <a:endParaRPr lang="en-US">
              <a:solidFill>
                <a:srgbClr val="000000"/>
              </a:solidFill>
              <a:latin typeface="Aptos" panose="02110004020202020204"/>
              <a:ea typeface="Source Sans Pro"/>
              <a:cs typeface="Arial"/>
            </a:endParaRPr>
          </a:p>
        </p:txBody>
      </p:sp>
      <p:pic>
        <p:nvPicPr>
          <p:cNvPr id="2" name="Picture 1" descr="A colorful logo with black background&#10;&#10;AI-generated content may be incorrect.">
            <a:extLst>
              <a:ext uri="{FF2B5EF4-FFF2-40B4-BE49-F238E27FC236}">
                <a16:creationId xmlns:a16="http://schemas.microsoft.com/office/drawing/2014/main" id="{0DC8F688-608B-1F80-79B2-1014D665CCE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99217" y="232834"/>
            <a:ext cx="3875983" cy="623358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2C31EE8-C381-1B36-7636-BDC1401EF9A5}"/>
                  </a:ext>
                </a:extLst>
              </p14:cNvPr>
              <p14:cNvContentPartPr/>
              <p14:nvPr/>
            </p14:nvContentPartPr>
            <p14:xfrm>
              <a:off x="549639" y="1661409"/>
              <a:ext cx="4739268" cy="12491"/>
            </p14:xfrm>
          </p:contentPart>
        </mc:Choice>
        <mc:Fallback xmlns="">
          <p:pic>
            <p:nvPicPr>
              <p:cNvPr id="6" name="Ink 5">
                <a:extLst>
                  <a:ext uri="{FF2B5EF4-FFF2-40B4-BE49-F238E27FC236}">
                    <a16:creationId xmlns:a16="http://schemas.microsoft.com/office/drawing/2014/main" id="{B2C31EE8-C381-1B36-7636-BDC1401EF9A5}"/>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68138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246A93-D9BB-2CA0-B879-E6FC3C4F6961}"/>
            </a:ext>
          </a:extLst>
        </p:cNvPr>
        <p:cNvGrpSpPr/>
        <p:nvPr/>
      </p:nvGrpSpPr>
      <p:grpSpPr>
        <a:xfrm>
          <a:off x="0" y="0"/>
          <a:ext cx="0" cy="0"/>
          <a:chOff x="0" y="0"/>
          <a:chExt cx="0" cy="0"/>
        </a:xfrm>
      </p:grpSpPr>
      <p:pic>
        <p:nvPicPr>
          <p:cNvPr id="10" name="Picture 9" descr="Two people looking at a tablet&#10;&#10;AI-generated content may be incorrect.">
            <a:extLst>
              <a:ext uri="{FF2B5EF4-FFF2-40B4-BE49-F238E27FC236}">
                <a16:creationId xmlns:a16="http://schemas.microsoft.com/office/drawing/2014/main" id="{932E1002-658B-A29C-E473-650BB5597A8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71119" y="10"/>
            <a:ext cx="5619295" cy="68628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B7312648-8DF8-5186-1F27-38E0A5940B53}"/>
              </a:ext>
            </a:extLst>
          </p:cNvPr>
          <p:cNvSpPr txBox="1"/>
          <p:nvPr/>
        </p:nvSpPr>
        <p:spPr>
          <a:xfrm>
            <a:off x="422063" y="991443"/>
            <a:ext cx="6898488" cy="10878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C00000"/>
                </a:solidFill>
                <a:latin typeface="Arial"/>
                <a:cs typeface="Arial"/>
              </a:rPr>
              <a:t>Do I need to use a </a:t>
            </a:r>
            <a:r>
              <a:rPr lang="en-US" sz="2800" b="1" err="1">
                <a:solidFill>
                  <a:srgbClr val="C00000"/>
                </a:solidFill>
                <a:latin typeface="Arial"/>
                <a:cs typeface="Arial"/>
              </a:rPr>
              <a:t>solici</a:t>
            </a:r>
            <a:r>
              <a:rPr lang="en-US" sz="2800" b="1">
                <a:solidFill>
                  <a:srgbClr val="C00000"/>
                </a:solidFill>
                <a:latin typeface="Arial"/>
                <a:cs typeface="Arial"/>
              </a:rPr>
              <a:t>tor?  </a:t>
            </a:r>
            <a:endParaRPr lang="en-US" sz="2800"/>
          </a:p>
          <a:p>
            <a:pPr>
              <a:lnSpc>
                <a:spcPct val="90000"/>
              </a:lnSpc>
              <a:spcBef>
                <a:spcPct val="0"/>
              </a:spcBef>
              <a:spcAft>
                <a:spcPts val="600"/>
              </a:spcAft>
            </a:pPr>
            <a:endParaRPr lang="en-US" sz="34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E799DA90-A354-9CD8-377B-EC2E24F4C9A1}"/>
              </a:ext>
            </a:extLst>
          </p:cNvPr>
          <p:cNvSpPr txBox="1"/>
          <p:nvPr/>
        </p:nvSpPr>
        <p:spPr>
          <a:xfrm>
            <a:off x="423999" y="2681378"/>
            <a:ext cx="520700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l" rtl="0">
              <a:buFont typeface="Arial,Sans-Serif"/>
              <a:buChar char="•"/>
            </a:pPr>
            <a:r>
              <a:rPr lang="en-US" sz="1800" b="0" i="0" u="none" strike="noStrike" baseline="0">
                <a:solidFill>
                  <a:srgbClr val="333333"/>
                </a:solidFill>
                <a:latin typeface="Aptos"/>
                <a:ea typeface="Arial"/>
                <a:cs typeface="Arial"/>
              </a:rPr>
              <a:t>In England, Wales and Northern Ireland, some people use a solicitor to help prepare the forms and fees will vary. </a:t>
            </a:r>
            <a:r>
              <a:rPr lang="en-US" sz="1800" b="0" i="0">
                <a:solidFill>
                  <a:srgbClr val="000000"/>
                </a:solidFill>
                <a:latin typeface="Aptos"/>
                <a:ea typeface="Arial"/>
                <a:cs typeface="Arial"/>
              </a:rPr>
              <a:t>​</a:t>
            </a:r>
            <a:endParaRPr lang="en-US"/>
          </a:p>
          <a:p>
            <a:pPr marL="171450" indent="-171450" algn="l" rtl="0">
              <a:buFont typeface="Arial,Sans-Serif"/>
              <a:buChar char="•"/>
            </a:pPr>
            <a:endParaRPr lang="en-US" b="0" i="0">
              <a:solidFill>
                <a:srgbClr val="000000"/>
              </a:solidFill>
              <a:latin typeface="Aptos"/>
              <a:ea typeface="Arial"/>
              <a:cs typeface="Arial"/>
            </a:endParaRPr>
          </a:p>
          <a:p>
            <a:pPr marL="171450" indent="-171450">
              <a:buFont typeface="Arial,Sans-Serif"/>
              <a:buChar char="•"/>
            </a:pPr>
            <a:r>
              <a:rPr lang="en-US" sz="1800" b="0" i="0" u="none" strike="noStrike" baseline="0">
                <a:solidFill>
                  <a:srgbClr val="333333"/>
                </a:solidFill>
                <a:latin typeface="Aptos"/>
                <a:ea typeface="Arial"/>
                <a:cs typeface="Arial"/>
              </a:rPr>
              <a:t>In Scotland</a:t>
            </a:r>
            <a:r>
              <a:rPr lang="en-US">
                <a:solidFill>
                  <a:srgbClr val="333333"/>
                </a:solidFill>
                <a:latin typeface="Aptos"/>
                <a:ea typeface="Arial"/>
                <a:cs typeface="Arial"/>
              </a:rPr>
              <a:t> you</a:t>
            </a:r>
            <a:r>
              <a:rPr lang="en-US" sz="1800" b="0" i="0" u="none" strike="noStrike" baseline="0">
                <a:solidFill>
                  <a:srgbClr val="333333"/>
                </a:solidFill>
                <a:latin typeface="Aptos"/>
                <a:ea typeface="Arial"/>
                <a:cs typeface="Arial"/>
              </a:rPr>
              <a:t> do not strictly need a solicitor to draft a Power of Attorney (</a:t>
            </a:r>
            <a:r>
              <a:rPr lang="en-US" sz="1800" b="0" i="0" u="none" strike="noStrike" baseline="0" err="1">
                <a:solidFill>
                  <a:srgbClr val="333333"/>
                </a:solidFill>
                <a:latin typeface="Aptos"/>
                <a:ea typeface="Arial"/>
                <a:cs typeface="Arial"/>
              </a:rPr>
              <a:t>PoA</a:t>
            </a:r>
            <a:r>
              <a:rPr lang="en-US" sz="1800" b="0" i="0" u="none" strike="noStrike" baseline="0">
                <a:solidFill>
                  <a:srgbClr val="333333"/>
                </a:solidFill>
                <a:latin typeface="Aptos"/>
                <a:ea typeface="Arial"/>
                <a:cs typeface="Arial"/>
              </a:rPr>
              <a:t>) but you must have a solicitor or a qualified medical doctor sign a Schedule 1 certificate to certify that you understand the document.</a:t>
            </a:r>
          </a:p>
          <a:p>
            <a:pPr algn="ctr"/>
            <a:endParaRPr lang="en-US"/>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9C14963-E833-31FC-8531-F72BE18FD042}"/>
                  </a:ext>
                </a:extLst>
              </p14:cNvPr>
              <p14:cNvContentPartPr/>
              <p14:nvPr/>
            </p14:nvContentPartPr>
            <p14:xfrm>
              <a:off x="549639" y="1661409"/>
              <a:ext cx="4739268" cy="12491"/>
            </p14:xfrm>
          </p:contentPart>
        </mc:Choice>
        <mc:Fallback xmlns="">
          <p:pic>
            <p:nvPicPr>
              <p:cNvPr id="4" name="Ink 3">
                <a:extLst>
                  <a:ext uri="{FF2B5EF4-FFF2-40B4-BE49-F238E27FC236}">
                    <a16:creationId xmlns:a16="http://schemas.microsoft.com/office/drawing/2014/main" id="{39C14963-E833-31FC-8531-F72BE18FD042}"/>
                  </a:ext>
                </a:extLst>
              </p:cNvPr>
              <p:cNvPicPr/>
              <p:nvPr/>
            </p:nvPicPr>
            <p:blipFill>
              <a:blip r:embed="rId5"/>
              <a:stretch>
                <a:fillRect/>
              </a:stretch>
            </p:blipFill>
            <p:spPr>
              <a:xfrm>
                <a:off x="531641" y="1633020"/>
                <a:ext cx="4774904" cy="68701"/>
              </a:xfrm>
              <a:prstGeom prst="rect">
                <a:avLst/>
              </a:prstGeom>
            </p:spPr>
          </p:pic>
        </mc:Fallback>
      </mc:AlternateContent>
    </p:spTree>
    <p:extLst>
      <p:ext uri="{BB962C8B-B14F-4D97-AF65-F5344CB8AC3E}">
        <p14:creationId xmlns:p14="http://schemas.microsoft.com/office/powerpoint/2010/main" val="2900230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223448E29C41479BDF796BB903C896" ma:contentTypeVersion="22" ma:contentTypeDescription="Create a new document." ma:contentTypeScope="" ma:versionID="1b53cccca6cd68d7f5daedc9a5de01ae">
  <xsd:schema xmlns:xsd="http://www.w3.org/2001/XMLSchema" xmlns:xs="http://www.w3.org/2001/XMLSchema" xmlns:p="http://schemas.microsoft.com/office/2006/metadata/properties" xmlns:ns2="05f20a71-ef20-4ad3-966f-cba1a8d56f82" xmlns:ns3="9c696681-91db-4b58-a8ad-35fc5928fec5" targetNamespace="http://schemas.microsoft.com/office/2006/metadata/properties" ma:root="true" ma:fieldsID="8db6598384aa22cda1837faac68c447c" ns2:_="" ns3:_="">
    <xsd:import namespace="05f20a71-ef20-4ad3-966f-cba1a8d56f82"/>
    <xsd:import namespace="9c696681-91db-4b58-a8ad-35fc5928fe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Image" minOccurs="0"/>
                <xsd:element ref="ns2:lcf76f155ced4ddcb4097134ff3c332f" minOccurs="0"/>
                <xsd:element ref="ns3:TaxCatchAll" minOccurs="0"/>
                <xsd:element ref="ns2:Date_x002f_tim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20a71-ef20-4ad3-966f-cba1a8d56f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Image" ma:index="21" nillable="true" ma:displayName="Image" ma:format="Thumbnail" ma:internalName="Imag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4e75aee-a451-46a8-96da-a5f7c2b6a1fb" ma:termSetId="09814cd3-568e-fe90-9814-8d621ff8fb84" ma:anchorId="fba54fb3-c3e1-fe81-a776-ca4b69148c4d" ma:open="true" ma:isKeyword="false">
      <xsd:complexType>
        <xsd:sequence>
          <xsd:element ref="pc:Terms" minOccurs="0" maxOccurs="1"/>
        </xsd:sequence>
      </xsd:complexType>
    </xsd:element>
    <xsd:element name="Date_x002f_time" ma:index="25" nillable="true" ma:displayName="Date/time" ma:format="DateOnly" ma:internalName="Date_x002f_tim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696681-91db-4b58-a8ad-35fc5928fe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b9ffe8e-7782-48a2-8745-3a36b84fc37d}" ma:internalName="TaxCatchAll" ma:showField="CatchAllData" ma:web="9c696681-91db-4b58-a8ad-35fc5928fe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f20a71-ef20-4ad3-966f-cba1a8d56f82">
      <Terms xmlns="http://schemas.microsoft.com/office/infopath/2007/PartnerControls"/>
    </lcf76f155ced4ddcb4097134ff3c332f>
    <TaxCatchAll xmlns="9c696681-91db-4b58-a8ad-35fc5928fec5" xsi:nil="true"/>
    <Date_x002f_time xmlns="05f20a71-ef20-4ad3-966f-cba1a8d56f82" xsi:nil="true"/>
    <Image xmlns="05f20a71-ef20-4ad3-966f-cba1a8d56f82" xsi:nil="true"/>
  </documentManagement>
</p:properties>
</file>

<file path=customXml/itemProps1.xml><?xml version="1.0" encoding="utf-8"?>
<ds:datastoreItem xmlns:ds="http://schemas.openxmlformats.org/officeDocument/2006/customXml" ds:itemID="{C055C591-F660-4D2F-BD2B-3B173031FABF}">
  <ds:schemaRefs>
    <ds:schemaRef ds:uri="http://schemas.microsoft.com/sharepoint/v3/contenttype/forms"/>
  </ds:schemaRefs>
</ds:datastoreItem>
</file>

<file path=customXml/itemProps2.xml><?xml version="1.0" encoding="utf-8"?>
<ds:datastoreItem xmlns:ds="http://schemas.openxmlformats.org/officeDocument/2006/customXml" ds:itemID="{86979E2D-4D8C-40B1-84E0-5232A1600C6D}">
  <ds:schemaRefs>
    <ds:schemaRef ds:uri="05f20a71-ef20-4ad3-966f-cba1a8d56f82"/>
    <ds:schemaRef ds:uri="9c696681-91db-4b58-a8ad-35fc5928fe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BD8F11-7117-458E-855B-C7AF326050E1}">
  <ds:schemaRefs>
    <ds:schemaRef ds:uri="http://purl.org/dc/elements/1.1/"/>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05f20a71-ef20-4ad3-966f-cba1a8d56f82"/>
    <ds:schemaRef ds:uri="http://schemas.microsoft.com/office/2006/metadata/properties"/>
    <ds:schemaRef ds:uri="http://schemas.microsoft.com/office/infopath/2007/PartnerControls"/>
    <ds:schemaRef ds:uri="9c696681-91db-4b58-a8ad-35fc5928fec5"/>
  </ds:schemaRefs>
</ds:datastoreItem>
</file>

<file path=docProps/app.xml><?xml version="1.0" encoding="utf-8"?>
<Properties xmlns="http://schemas.openxmlformats.org/officeDocument/2006/extended-properties" xmlns:vt="http://schemas.openxmlformats.org/officeDocument/2006/docPropsVTypes">
  <TotalTime>1</TotalTime>
  <Words>1453</Words>
  <Application>Microsoft Office PowerPoint</Application>
  <PresentationFormat>Widescreen</PresentationFormat>
  <Paragraphs>141</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Arial,Sans-Serif</vt:lpstr>
      <vt:lpstr>Calibri</vt:lpstr>
      <vt:lpstr>Source Sans Pro</vt:lpstr>
      <vt:lpstr>Symbol,Sans-Serif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Antony Rathbone</dc:creator>
  <cp:lastModifiedBy>Antony Rathbone</cp:lastModifiedBy>
  <cp:revision>1</cp:revision>
  <dcterms:created xsi:type="dcterms:W3CDTF">2025-10-23T14:55:33Z</dcterms:created>
  <dcterms:modified xsi:type="dcterms:W3CDTF">2026-04-14T10:46:10Z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0x01010040223448E29C41479BDF796BB903C896</vt:lpwstr>
  </property>
  <property fmtid="{D5CDD505-2E9C-101B-9397-08002B2CF9AE}" pid="3" name="MediaServiceImageTags">
    <vt:lpwstr/>
  </property>
</Properties>
</file>